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72" r:id="rId4"/>
    <p:sldId id="258" r:id="rId5"/>
    <p:sldId id="261" r:id="rId6"/>
    <p:sldId id="262" r:id="rId7"/>
    <p:sldId id="260" r:id="rId8"/>
    <p:sldId id="268" r:id="rId9"/>
    <p:sldId id="264" r:id="rId10"/>
    <p:sldId id="259" r:id="rId11"/>
    <p:sldId id="267" r:id="rId12"/>
    <p:sldId id="273" r:id="rId13"/>
    <p:sldId id="274" r:id="rId14"/>
    <p:sldId id="275" r:id="rId15"/>
    <p:sldId id="270" r:id="rId16"/>
  </p:sldIdLst>
  <p:sldSz cx="18288000" cy="10287000"/>
  <p:notesSz cx="18288000" cy="10287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8" d="100"/>
          <a:sy n="58" d="100"/>
        </p:scale>
        <p:origin x="684" y="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0F0F0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2140" y="4175792"/>
            <a:ext cx="15543719" cy="7874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11-Jun-21</a:t>
            </a:fld>
            <a:endParaRPr lang="en-US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200" b="0" i="0">
                <a:solidFill>
                  <a:srgbClr val="FEFFFD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7200" b="0" i="0">
                <a:solidFill>
                  <a:srgbClr val="0F0F0F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11-Jun-21</a:t>
            </a:fld>
            <a:endParaRPr lang="en-US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200" b="0" i="0">
                <a:solidFill>
                  <a:srgbClr val="FEFFFD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11-Jun-21</a:t>
            </a:fld>
            <a:endParaRPr lang="en-US" dirty="0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200" b="0" i="0">
                <a:solidFill>
                  <a:srgbClr val="FEFFFD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11-Jun-21</a:t>
            </a:fld>
            <a:endParaRPr lang="en-US" dirty="0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11-Jun-21</a:t>
            </a:fld>
            <a:endParaRPr lang="en-US" dirty="0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498436" y="3978290"/>
            <a:ext cx="7291127" cy="22180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200" b="0" i="0">
                <a:solidFill>
                  <a:srgbClr val="FEFFFD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549166" y="2300237"/>
            <a:ext cx="15189666" cy="22180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200" b="0" i="0">
                <a:solidFill>
                  <a:srgbClr val="0F0F0F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11-Jun-21</a:t>
            </a:fld>
            <a:endParaRPr lang="en-US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19050" y="5829300"/>
            <a:ext cx="11404600" cy="30905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  <a:tabLst>
                <a:tab pos="9314815" algn="l"/>
              </a:tabLst>
            </a:pPr>
            <a:r>
              <a:rPr lang="en-US" sz="10000" spc="25" dirty="0" smtClean="0">
                <a:solidFill>
                  <a:srgbClr val="FEFFFD"/>
                </a:solidFill>
                <a:latin typeface="Roboto"/>
                <a:cs typeface="Roboto"/>
              </a:rPr>
              <a:t>Recommendation System</a:t>
            </a:r>
            <a:endParaRPr sz="10000" dirty="0">
              <a:latin typeface="Roboto"/>
              <a:cs typeface="Roboto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16000" y="958207"/>
            <a:ext cx="4162425" cy="1523622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12700">
              <a:lnSpc>
                <a:spcPct val="150000"/>
              </a:lnSpc>
              <a:spcBef>
                <a:spcPts val="535"/>
              </a:spcBef>
            </a:pPr>
            <a:r>
              <a:rPr lang="en-US" sz="2200" dirty="0" smtClean="0">
                <a:solidFill>
                  <a:schemeClr val="bg1"/>
                </a:solidFill>
                <a:latin typeface="Verdana"/>
                <a:cs typeface="Verdana"/>
              </a:rPr>
              <a:t>COMSATS UNIVERSITY ISLAMABAD, LAHORE CAMPUS </a:t>
            </a:r>
            <a:endParaRPr sz="2200" dirty="0">
              <a:solidFill>
                <a:schemeClr val="bg1"/>
              </a:solidFill>
              <a:latin typeface="Verdana"/>
              <a:cs typeface="Verdan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0F0F0F"/>
          </a:solidFill>
        </p:spPr>
        <p:txBody>
          <a:bodyPr wrap="square" lIns="0" tIns="0" rIns="0" bIns="0" rtlCol="0"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6230115" y="2141618"/>
            <a:ext cx="38100" cy="605450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696360" y="4138246"/>
            <a:ext cx="4560570" cy="4921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2900" indent="-342900" algn="just">
              <a:lnSpc>
                <a:spcPct val="15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endParaRPr sz="2400" dirty="0">
              <a:latin typeface="Verdana"/>
              <a:cs typeface="Verdan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79231" y="2787686"/>
            <a:ext cx="6393815" cy="787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5000" spc="-30" dirty="0" smtClean="0"/>
              <a:t>Our System</a:t>
            </a:r>
            <a:endParaRPr sz="5000" dirty="0"/>
          </a:p>
        </p:txBody>
      </p:sp>
      <p:sp>
        <p:nvSpPr>
          <p:cNvPr id="6" name="object 6"/>
          <p:cNvSpPr txBox="1"/>
          <p:nvPr/>
        </p:nvSpPr>
        <p:spPr>
          <a:xfrm>
            <a:off x="6963732" y="4138246"/>
            <a:ext cx="5325110" cy="226728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2900" indent="-342900" algn="just">
              <a:lnSpc>
                <a:spcPct val="15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FEFFF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Hotels and Restaurants</a:t>
            </a:r>
          </a:p>
          <a:p>
            <a:pPr marL="342900" indent="-342900" algn="just">
              <a:lnSpc>
                <a:spcPct val="15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FEFFF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Works globally</a:t>
            </a:r>
          </a:p>
          <a:p>
            <a:pPr marL="342900" indent="-342900" algn="just">
              <a:lnSpc>
                <a:spcPct val="15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FEFFF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Reservation and bookings</a:t>
            </a:r>
          </a:p>
          <a:p>
            <a:pPr marL="342900" indent="-342900" algn="just">
              <a:lnSpc>
                <a:spcPct val="15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FEFFF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 menus for hotels/restaurants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924724" y="2787686"/>
            <a:ext cx="5777230" cy="787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5000" spc="-25" dirty="0" smtClean="0">
                <a:solidFill>
                  <a:srgbClr val="FEFFFD"/>
                </a:solidFill>
                <a:latin typeface="Roboto"/>
                <a:cs typeface="Roboto"/>
              </a:rPr>
              <a:t>TripAdvisor</a:t>
            </a:r>
            <a:endParaRPr sz="5000" dirty="0">
              <a:latin typeface="Roboto"/>
              <a:cs typeface="Roboto"/>
            </a:endParaRPr>
          </a:p>
        </p:txBody>
      </p:sp>
      <p:sp>
        <p:nvSpPr>
          <p:cNvPr id="8" name="object 3"/>
          <p:cNvSpPr/>
          <p:nvPr/>
        </p:nvSpPr>
        <p:spPr>
          <a:xfrm>
            <a:off x="12507839" y="2171377"/>
            <a:ext cx="38100" cy="605450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" name="object 7"/>
          <p:cNvSpPr txBox="1"/>
          <p:nvPr/>
        </p:nvSpPr>
        <p:spPr>
          <a:xfrm>
            <a:off x="13164348" y="2761834"/>
            <a:ext cx="5777230" cy="787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5000" dirty="0" smtClean="0">
                <a:solidFill>
                  <a:schemeClr val="bg1"/>
                </a:solidFill>
                <a:latin typeface="Roboto"/>
                <a:cs typeface="Roboto"/>
              </a:rPr>
              <a:t>Urban Spoon</a:t>
            </a:r>
            <a:endParaRPr sz="5000" dirty="0">
              <a:solidFill>
                <a:schemeClr val="bg1"/>
              </a:solidFill>
              <a:latin typeface="Roboto"/>
              <a:cs typeface="Roboto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79231" y="4138246"/>
            <a:ext cx="480958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Multiple businesses incorporated.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Cover specific range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 reservation and bookings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 menus for Businesses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3187794" y="4117727"/>
            <a:ext cx="403835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Hotels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Operates globally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Reservation and bookings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Provide menus</a:t>
            </a:r>
            <a:endParaRPr 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4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295400" y="952500"/>
            <a:ext cx="6172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Cases</a:t>
            </a:r>
            <a:endParaRPr lang="en-US" sz="4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9200" y="1638300"/>
            <a:ext cx="9146220" cy="8160603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4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295400" y="952500"/>
            <a:ext cx="6172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Cases</a:t>
            </a:r>
            <a:endParaRPr lang="en-US" sz="4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092" y="2423746"/>
            <a:ext cx="8229601" cy="6553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5547" y="2423746"/>
            <a:ext cx="8610599" cy="6544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521741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4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295400" y="952500"/>
            <a:ext cx="6172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Sequence Diagram</a:t>
            </a:r>
            <a:endParaRPr lang="en-US" sz="4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5046" y="2247900"/>
            <a:ext cx="14952785" cy="76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001682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4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295400" y="952500"/>
            <a:ext cx="6172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Sequence Diagram</a:t>
            </a:r>
            <a:endParaRPr lang="en-US" sz="4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0" y="2247900"/>
            <a:ext cx="13792200" cy="715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000248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906000" y="2"/>
            <a:ext cx="8381999" cy="102869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1463937" y="3274445"/>
            <a:ext cx="6212840" cy="2218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8630"/>
              </a:lnSpc>
              <a:spcBef>
                <a:spcPts val="100"/>
              </a:spcBef>
              <a:tabLst>
                <a:tab pos="1351280" algn="l"/>
                <a:tab pos="3066415" algn="l"/>
              </a:tabLst>
            </a:pPr>
            <a:r>
              <a:rPr sz="7200" b="0" spc="25" dirty="0">
                <a:solidFill>
                  <a:srgbClr val="FEFFFD"/>
                </a:solidFill>
                <a:latin typeface="Roboto"/>
                <a:cs typeface="Roboto"/>
              </a:rPr>
              <a:t>Do	</a:t>
            </a:r>
            <a:r>
              <a:rPr sz="7200" b="0" spc="-40" dirty="0">
                <a:solidFill>
                  <a:srgbClr val="FEFFFD"/>
                </a:solidFill>
                <a:latin typeface="Roboto"/>
                <a:cs typeface="Roboto"/>
              </a:rPr>
              <a:t>you	</a:t>
            </a:r>
            <a:r>
              <a:rPr sz="7200" b="0" spc="-30" dirty="0">
                <a:solidFill>
                  <a:srgbClr val="FEFFFD"/>
                </a:solidFill>
                <a:latin typeface="Roboto"/>
                <a:cs typeface="Roboto"/>
              </a:rPr>
              <a:t>have</a:t>
            </a:r>
            <a:endParaRPr sz="7200" dirty="0">
              <a:latin typeface="Roboto"/>
              <a:cs typeface="Roboto"/>
            </a:endParaRPr>
          </a:p>
          <a:p>
            <a:pPr marL="12700">
              <a:lnSpc>
                <a:spcPts val="8630"/>
              </a:lnSpc>
              <a:tabLst>
                <a:tab pos="1701164" algn="l"/>
              </a:tabLst>
            </a:pPr>
            <a:r>
              <a:rPr sz="7200" b="0" spc="-40" dirty="0">
                <a:solidFill>
                  <a:srgbClr val="FEFFFD"/>
                </a:solidFill>
                <a:latin typeface="Roboto"/>
                <a:cs typeface="Roboto"/>
              </a:rPr>
              <a:t>any	</a:t>
            </a:r>
            <a:r>
              <a:rPr sz="7200" b="0" spc="-25" dirty="0">
                <a:solidFill>
                  <a:srgbClr val="FEFFFD"/>
                </a:solidFill>
                <a:latin typeface="Roboto"/>
                <a:cs typeface="Roboto"/>
              </a:rPr>
              <a:t>questions?</a:t>
            </a:r>
            <a:endParaRPr sz="7200" dirty="0">
              <a:latin typeface="Roboto"/>
              <a:cs typeface="Robot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63937" y="6097518"/>
            <a:ext cx="4546600" cy="863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599"/>
              </a:lnSpc>
              <a:spcBef>
                <a:spcPts val="100"/>
              </a:spcBef>
            </a:pPr>
            <a:r>
              <a:rPr lang="en-US" sz="2400" spc="-204" dirty="0" smtClean="0">
                <a:solidFill>
                  <a:srgbClr val="FEFFFD"/>
                </a:solidFill>
                <a:latin typeface="Verdana"/>
                <a:cs typeface="Verdana"/>
              </a:rPr>
              <a:t>Ask to </a:t>
            </a:r>
            <a:r>
              <a:rPr sz="2400" spc="-170" dirty="0" smtClean="0">
                <a:solidFill>
                  <a:srgbClr val="FEFFFD"/>
                </a:solidFill>
                <a:latin typeface="Verdana"/>
                <a:cs typeface="Verdana"/>
              </a:rPr>
              <a:t>us</a:t>
            </a:r>
            <a:r>
              <a:rPr sz="2400" spc="-170" dirty="0">
                <a:solidFill>
                  <a:srgbClr val="FEFFFD"/>
                </a:solidFill>
                <a:latin typeface="Verdana"/>
                <a:cs typeface="Verdana"/>
              </a:rPr>
              <a:t>!</a:t>
            </a:r>
            <a:r>
              <a:rPr sz="2400" spc="-370" dirty="0">
                <a:solidFill>
                  <a:srgbClr val="FEFFFD"/>
                </a:solidFill>
                <a:latin typeface="Verdana"/>
                <a:cs typeface="Verdana"/>
              </a:rPr>
              <a:t> </a:t>
            </a:r>
            <a:r>
              <a:rPr sz="2400" spc="-215" dirty="0">
                <a:solidFill>
                  <a:srgbClr val="FEFFFD"/>
                </a:solidFill>
                <a:latin typeface="Verdana"/>
                <a:cs typeface="Verdana"/>
              </a:rPr>
              <a:t>We</a:t>
            </a:r>
            <a:r>
              <a:rPr sz="2400" spc="-370" dirty="0">
                <a:solidFill>
                  <a:srgbClr val="FEFFFD"/>
                </a:solidFill>
                <a:latin typeface="Verdana"/>
                <a:cs typeface="Verdana"/>
              </a:rPr>
              <a:t> </a:t>
            </a:r>
            <a:r>
              <a:rPr sz="2400" spc="-175" dirty="0">
                <a:solidFill>
                  <a:srgbClr val="FEFFFD"/>
                </a:solidFill>
                <a:latin typeface="Verdana"/>
                <a:cs typeface="Verdana"/>
              </a:rPr>
              <a:t>hope</a:t>
            </a:r>
            <a:r>
              <a:rPr sz="2400" spc="-370" dirty="0">
                <a:solidFill>
                  <a:srgbClr val="FEFFFD"/>
                </a:solidFill>
                <a:latin typeface="Verdana"/>
                <a:cs typeface="Verdana"/>
              </a:rPr>
              <a:t> </a:t>
            </a:r>
            <a:r>
              <a:rPr sz="2400" spc="-235" dirty="0">
                <a:solidFill>
                  <a:srgbClr val="FEFFFD"/>
                </a:solidFill>
                <a:latin typeface="Verdana"/>
                <a:cs typeface="Verdana"/>
              </a:rPr>
              <a:t>you</a:t>
            </a:r>
            <a:r>
              <a:rPr sz="2400" spc="-370" dirty="0">
                <a:solidFill>
                  <a:srgbClr val="FEFFFD"/>
                </a:solidFill>
                <a:latin typeface="Verdana"/>
                <a:cs typeface="Verdana"/>
              </a:rPr>
              <a:t> </a:t>
            </a:r>
            <a:r>
              <a:rPr sz="2400" spc="-170" dirty="0">
                <a:solidFill>
                  <a:srgbClr val="FEFFFD"/>
                </a:solidFill>
                <a:latin typeface="Verdana"/>
                <a:cs typeface="Verdana"/>
              </a:rPr>
              <a:t>learned  </a:t>
            </a:r>
            <a:r>
              <a:rPr sz="2400" spc="-175" dirty="0">
                <a:solidFill>
                  <a:srgbClr val="FEFFFD"/>
                </a:solidFill>
                <a:latin typeface="Verdana"/>
                <a:cs typeface="Verdana"/>
              </a:rPr>
              <a:t>something</a:t>
            </a:r>
            <a:r>
              <a:rPr sz="2400" spc="-370" dirty="0">
                <a:solidFill>
                  <a:srgbClr val="FEFFFD"/>
                </a:solidFill>
                <a:latin typeface="Verdana"/>
                <a:cs typeface="Verdana"/>
              </a:rPr>
              <a:t> </a:t>
            </a:r>
            <a:r>
              <a:rPr sz="2400" spc="-210" dirty="0">
                <a:solidFill>
                  <a:srgbClr val="FEFFFD"/>
                </a:solidFill>
                <a:latin typeface="Verdana"/>
                <a:cs typeface="Verdana"/>
              </a:rPr>
              <a:t>new.</a:t>
            </a:r>
            <a:endParaRPr sz="2400" dirty="0">
              <a:latin typeface="Verdana"/>
              <a:cs typeface="Verdana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2E2D2D"/>
          </a:solidFill>
        </p:spPr>
        <p:txBody>
          <a:bodyPr wrap="square" lIns="0" tIns="0" rIns="0" bIns="0" rtlCol="0"/>
          <a:lstStyle/>
          <a:p>
            <a:pPr algn="ctr"/>
            <a:r>
              <a:rPr lang="en-US" dirty="0" smtClean="0"/>
              <a:t> --</a:t>
            </a:r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9981590" y="3186165"/>
            <a:ext cx="6054507" cy="381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9981590" y="4155307"/>
            <a:ext cx="6054507" cy="381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/>
          <p:nvPr/>
        </p:nvSpPr>
        <p:spPr>
          <a:xfrm>
            <a:off x="9981590" y="5124449"/>
            <a:ext cx="6054507" cy="381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object 6"/>
          <p:cNvSpPr/>
          <p:nvPr/>
        </p:nvSpPr>
        <p:spPr>
          <a:xfrm>
            <a:off x="9981590" y="6093592"/>
            <a:ext cx="6054507" cy="381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" name="object 7"/>
          <p:cNvSpPr/>
          <p:nvPr/>
        </p:nvSpPr>
        <p:spPr>
          <a:xfrm>
            <a:off x="9981590" y="7062734"/>
            <a:ext cx="6054507" cy="381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" name="object 9"/>
          <p:cNvSpPr txBox="1"/>
          <p:nvPr/>
        </p:nvSpPr>
        <p:spPr>
          <a:xfrm>
            <a:off x="9968890" y="3597679"/>
            <a:ext cx="626171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800" dirty="0" smtClean="0">
                <a:solidFill>
                  <a:schemeClr val="bg1"/>
                </a:solidFill>
                <a:latin typeface="Verdana"/>
                <a:cs typeface="Verdana"/>
              </a:rPr>
              <a:t>Supervisor:  Ma’am Kanza Hamid</a:t>
            </a:r>
            <a:endParaRPr sz="2800" dirty="0">
              <a:solidFill>
                <a:schemeClr val="bg1"/>
              </a:solidFill>
              <a:latin typeface="Verdana"/>
              <a:cs typeface="Verdan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019800" y="1066016"/>
            <a:ext cx="4927332" cy="9361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z="6000" spc="300" dirty="0" smtClean="0">
                <a:solidFill>
                  <a:srgbClr val="FEFFFD"/>
                </a:solidFill>
                <a:latin typeface="Verdana"/>
                <a:cs typeface="Verdana"/>
              </a:rPr>
              <a:t>FYP-1</a:t>
            </a:r>
            <a:endParaRPr sz="6000" spc="300" dirty="0">
              <a:latin typeface="Verdana"/>
              <a:cs typeface="Verdan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949840" y="4540640"/>
            <a:ext cx="736661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400" dirty="0" smtClean="0">
                <a:solidFill>
                  <a:srgbClr val="FEFFFD"/>
                </a:solidFill>
                <a:latin typeface="Verdana"/>
                <a:cs typeface="Verdana"/>
              </a:rPr>
              <a:t>Group Leader: Ibad Ahmad – SP18-BCS-159</a:t>
            </a:r>
            <a:endParaRPr sz="2400" dirty="0">
              <a:latin typeface="Verdana"/>
              <a:cs typeface="Verdan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968890" y="5422047"/>
            <a:ext cx="5139690" cy="12464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400" dirty="0" smtClean="0">
                <a:solidFill>
                  <a:srgbClr val="FEFFFD"/>
                </a:solidFill>
                <a:latin typeface="Verdana"/>
                <a:cs typeface="Verdana"/>
              </a:rPr>
              <a:t>Haseeb Yaseen – SP18-BCS-047</a:t>
            </a:r>
            <a:endParaRPr sz="2400" dirty="0">
              <a:latin typeface="Verdana"/>
              <a:cs typeface="Verdana"/>
            </a:endParaRPr>
          </a:p>
          <a:p>
            <a:pPr marL="12700" marR="5080">
              <a:lnSpc>
                <a:spcPct val="289000"/>
              </a:lnSpc>
            </a:pPr>
            <a:r>
              <a:rPr lang="en-US" sz="2400" dirty="0" smtClean="0">
                <a:solidFill>
                  <a:srgbClr val="FEFFFD"/>
                </a:solidFill>
                <a:latin typeface="Verdana"/>
                <a:cs typeface="Verdana"/>
              </a:rPr>
              <a:t>Wahaj  Hafeez</a:t>
            </a:r>
            <a:r>
              <a:rPr sz="2400" dirty="0" smtClean="0">
                <a:solidFill>
                  <a:srgbClr val="FEFFFD"/>
                </a:solidFill>
                <a:latin typeface="Verdana"/>
                <a:cs typeface="Verdana"/>
              </a:rPr>
              <a:t>  </a:t>
            </a:r>
            <a:r>
              <a:rPr lang="en-US" sz="2400" dirty="0" smtClean="0">
                <a:solidFill>
                  <a:srgbClr val="FEFFFD"/>
                </a:solidFill>
                <a:latin typeface="Verdana"/>
                <a:cs typeface="Verdana"/>
              </a:rPr>
              <a:t>- SP18-BCS-007</a:t>
            </a:r>
            <a:endParaRPr sz="2400" dirty="0">
              <a:latin typeface="Verdana"/>
              <a:cs typeface="Verdana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2184642" y="4076496"/>
            <a:ext cx="2974975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387475" algn="l"/>
              </a:tabLst>
            </a:pPr>
            <a:r>
              <a:rPr lang="en-US" spc="-25" dirty="0" smtClean="0"/>
              <a:t>CS-28</a:t>
            </a:r>
            <a:endParaRPr spc="-40" dirty="0"/>
          </a:p>
        </p:txBody>
      </p:sp>
      <p:sp>
        <p:nvSpPr>
          <p:cNvPr id="13" name="object 13"/>
          <p:cNvSpPr txBox="1"/>
          <p:nvPr/>
        </p:nvSpPr>
        <p:spPr>
          <a:xfrm>
            <a:off x="2165592" y="5422047"/>
            <a:ext cx="5054358" cy="4744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000" dirty="0" smtClean="0">
                <a:solidFill>
                  <a:schemeClr val="bg1"/>
                </a:solidFill>
                <a:latin typeface="Verdana"/>
                <a:cs typeface="Verdana"/>
              </a:rPr>
              <a:t>Recommendation System</a:t>
            </a:r>
            <a:endParaRPr sz="3000" dirty="0">
              <a:solidFill>
                <a:schemeClr val="bg1"/>
              </a:solidFill>
              <a:latin typeface="Verdana"/>
              <a:cs typeface="Verdana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2E2D2D"/>
          </a:solidFill>
        </p:spPr>
        <p:txBody>
          <a:bodyPr wrap="square" lIns="0" tIns="0" rIns="0" bIns="0" rtlCol="0"/>
          <a:lstStyle/>
          <a:p>
            <a:pPr algn="ctr"/>
            <a:r>
              <a:rPr lang="en-US" dirty="0" smtClean="0"/>
              <a:t> --</a:t>
            </a:r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9981590" y="3186165"/>
            <a:ext cx="6054507" cy="381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9981590" y="4155307"/>
            <a:ext cx="6054507" cy="381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/>
          <p:nvPr/>
        </p:nvSpPr>
        <p:spPr>
          <a:xfrm>
            <a:off x="9981590" y="5124449"/>
            <a:ext cx="6054507" cy="381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object 6"/>
          <p:cNvSpPr/>
          <p:nvPr/>
        </p:nvSpPr>
        <p:spPr>
          <a:xfrm>
            <a:off x="9981590" y="6093592"/>
            <a:ext cx="6054507" cy="381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" name="object 7"/>
          <p:cNvSpPr/>
          <p:nvPr/>
        </p:nvSpPr>
        <p:spPr>
          <a:xfrm>
            <a:off x="9981590" y="7062734"/>
            <a:ext cx="6054507" cy="381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" name="object 9"/>
          <p:cNvSpPr txBox="1"/>
          <p:nvPr/>
        </p:nvSpPr>
        <p:spPr>
          <a:xfrm>
            <a:off x="9968890" y="3597679"/>
            <a:ext cx="6261710" cy="39934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bg1"/>
                </a:solidFill>
                <a:latin typeface="Verdana"/>
                <a:cs typeface="Verdana"/>
              </a:rPr>
              <a:t>RS background 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lang="en-US" sz="2800" dirty="0" smtClean="0">
              <a:solidFill>
                <a:schemeClr val="bg1"/>
              </a:solidFill>
              <a:latin typeface="Verdana"/>
              <a:cs typeface="Verdana"/>
            </a:endParaRPr>
          </a:p>
          <a:p>
            <a:pPr marL="469900" indent="-4572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bg1"/>
                </a:solidFill>
                <a:latin typeface="Verdana"/>
                <a:cs typeface="Verdana"/>
              </a:rPr>
              <a:t>Uses in Different Domains</a:t>
            </a:r>
          </a:p>
          <a:p>
            <a:pPr marL="469900" indent="-4572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  <a:latin typeface="Verdana"/>
              <a:cs typeface="Verdana"/>
            </a:endParaRPr>
          </a:p>
          <a:p>
            <a:pPr marL="469900" indent="-4572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bg1"/>
                </a:solidFill>
                <a:latin typeface="Verdana"/>
                <a:cs typeface="Verdana"/>
              </a:rPr>
              <a:t>Why Recommendation System?</a:t>
            </a:r>
            <a:endParaRPr lang="en-US" sz="2800" dirty="0">
              <a:solidFill>
                <a:schemeClr val="bg1"/>
              </a:solidFill>
              <a:latin typeface="Verdana"/>
              <a:cs typeface="Verdana"/>
            </a:endParaRPr>
          </a:p>
          <a:p>
            <a:pPr marL="469900" indent="-4572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  <a:latin typeface="Verdana"/>
              <a:cs typeface="Verdana"/>
            </a:endParaRPr>
          </a:p>
          <a:p>
            <a:pPr marL="469900" indent="-4572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bg1"/>
                </a:solidFill>
                <a:latin typeface="Verdana"/>
                <a:cs typeface="Verdana"/>
              </a:rPr>
              <a:t>Factors included in RS</a:t>
            </a:r>
          </a:p>
          <a:p>
            <a:pPr marL="469900" indent="-4572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  <a:latin typeface="Verdana"/>
              <a:cs typeface="Verdana"/>
            </a:endParaRPr>
          </a:p>
          <a:p>
            <a:pPr marL="469900" indent="-4572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endParaRPr sz="2800" dirty="0">
              <a:solidFill>
                <a:schemeClr val="bg1"/>
              </a:solidFill>
              <a:latin typeface="Verdana"/>
              <a:cs typeface="Verdan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953000" y="651115"/>
            <a:ext cx="7010400" cy="9361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z="6000" spc="300" dirty="0" smtClean="0">
                <a:solidFill>
                  <a:srgbClr val="FEFFFD"/>
                </a:solidFill>
                <a:latin typeface="Verdana"/>
                <a:cs typeface="Verdana"/>
              </a:rPr>
              <a:t>INTRODUCTION</a:t>
            </a:r>
            <a:endParaRPr sz="6000" spc="300" dirty="0">
              <a:latin typeface="Verdana"/>
              <a:cs typeface="Verdana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2184642" y="4076496"/>
            <a:ext cx="2974975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387475" algn="l"/>
              </a:tabLst>
            </a:pPr>
            <a:r>
              <a:rPr lang="en-US" spc="-25" dirty="0" smtClean="0"/>
              <a:t>CS-28</a:t>
            </a:r>
            <a:endParaRPr spc="-40" dirty="0"/>
          </a:p>
        </p:txBody>
      </p:sp>
      <p:sp>
        <p:nvSpPr>
          <p:cNvPr id="13" name="object 13"/>
          <p:cNvSpPr txBox="1"/>
          <p:nvPr/>
        </p:nvSpPr>
        <p:spPr>
          <a:xfrm>
            <a:off x="2165592" y="5422047"/>
            <a:ext cx="5054358" cy="4744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000" dirty="0" smtClean="0">
                <a:solidFill>
                  <a:schemeClr val="bg1"/>
                </a:solidFill>
                <a:latin typeface="Verdana"/>
                <a:cs typeface="Verdana"/>
              </a:rPr>
              <a:t>Recommendation System</a:t>
            </a:r>
            <a:endParaRPr sz="3000" dirty="0">
              <a:solidFill>
                <a:schemeClr val="bg1"/>
              </a:solidFill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3071196979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16001" y="1485900"/>
            <a:ext cx="7200900" cy="2256387"/>
          </a:xfrm>
          <a:prstGeom prst="rect">
            <a:avLst/>
          </a:prstGeom>
        </p:spPr>
        <p:txBody>
          <a:bodyPr vert="horz" wrap="square" lIns="0" tIns="50165" rIns="0" bIns="0" rtlCol="0">
            <a:spAutoFit/>
          </a:bodyPr>
          <a:lstStyle/>
          <a:p>
            <a:pPr marL="12700" marR="5080">
              <a:lnSpc>
                <a:spcPts val="8630"/>
              </a:lnSpc>
              <a:spcBef>
                <a:spcPts val="395"/>
              </a:spcBef>
              <a:tabLst>
                <a:tab pos="730250" algn="l"/>
                <a:tab pos="1387475" algn="l"/>
                <a:tab pos="6433185" algn="l"/>
              </a:tabLst>
            </a:pPr>
            <a:r>
              <a:rPr lang="en-US" spc="-40" dirty="0" smtClean="0">
                <a:solidFill>
                  <a:srgbClr val="0F0F0F"/>
                </a:solidFill>
              </a:rPr>
              <a:t>Problem Statements</a:t>
            </a:r>
            <a:endParaRPr spc="-40" dirty="0">
              <a:solidFill>
                <a:srgbClr val="0F0F0F"/>
              </a:solidFill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16001" y="4103690"/>
            <a:ext cx="6170245" cy="710540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marR="5080" indent="-342900" algn="just">
              <a:lnSpc>
                <a:spcPct val="1167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Multiple Platforms for Multiple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Businesses</a:t>
            </a:r>
          </a:p>
          <a:p>
            <a:pPr marL="355600" marR="5080" indent="-342900" algn="just">
              <a:lnSpc>
                <a:spcPct val="1167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Static System being used</a:t>
            </a:r>
          </a:p>
          <a:p>
            <a:pPr marL="812800" marR="5080" lvl="1" indent="-342900" algn="just">
              <a:lnSpc>
                <a:spcPct val="1167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Outdated user feedbacks</a:t>
            </a:r>
          </a:p>
          <a:p>
            <a:pPr marL="355600" marR="5080" indent="-342900" algn="just">
              <a:lnSpc>
                <a:spcPct val="1167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Balance between reviews and rating</a:t>
            </a:r>
          </a:p>
          <a:p>
            <a:pPr marL="812800" marR="5080" lvl="1" indent="-342900" algn="just">
              <a:lnSpc>
                <a:spcPct val="1167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Google Recommendations, Food Panda, Play Store etc.</a:t>
            </a:r>
          </a:p>
          <a:p>
            <a:pPr marL="469900" marR="5080" lvl="1" algn="just">
              <a:lnSpc>
                <a:spcPct val="116700"/>
              </a:lnSpc>
              <a:spcBef>
                <a:spcPts val="95"/>
              </a:spcBef>
            </a:pP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69900" marR="5080" lvl="1" algn="just">
              <a:lnSpc>
                <a:spcPct val="116700"/>
              </a:lnSpc>
              <a:spcBef>
                <a:spcPts val="95"/>
              </a:spcBef>
            </a:pP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12800" marR="5080" lvl="1" indent="-342900" algn="just">
              <a:lnSpc>
                <a:spcPct val="1167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12800" marR="5080" lvl="1" indent="-342900" algn="just">
              <a:lnSpc>
                <a:spcPct val="1167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12800" marR="5080" lvl="1" indent="-342900" algn="just">
              <a:lnSpc>
                <a:spcPct val="1167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12800" marR="5080" lvl="1" indent="-342900" algn="just">
              <a:lnSpc>
                <a:spcPct val="1167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55600" marR="5080" indent="-342900" algn="just">
              <a:lnSpc>
                <a:spcPct val="1167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55600" marR="5080" indent="-342900" algn="just">
              <a:lnSpc>
                <a:spcPct val="1167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55600" marR="5080" indent="-342900" algn="just">
              <a:lnSpc>
                <a:spcPct val="1167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55600" marR="5080" indent="-342900" algn="just">
              <a:lnSpc>
                <a:spcPct val="1167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8" name="Picture 4" descr="The Ultimate Sentiment Analysis Hacking Guide (2021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2324100"/>
            <a:ext cx="98298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14"/>
          <p:cNvSpPr txBox="1"/>
          <p:nvPr/>
        </p:nvSpPr>
        <p:spPr>
          <a:xfrm>
            <a:off x="1359910" y="3932235"/>
            <a:ext cx="273685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b="0" spc="-15" dirty="0">
                <a:solidFill>
                  <a:srgbClr val="3F284A"/>
                </a:solidFill>
                <a:latin typeface="Roboto"/>
                <a:cs typeface="Roboto"/>
              </a:rPr>
              <a:t>2</a:t>
            </a:r>
            <a:r>
              <a:rPr sz="1700" b="0" spc="-10" dirty="0">
                <a:solidFill>
                  <a:srgbClr val="3F284A"/>
                </a:solidFill>
                <a:latin typeface="Roboto"/>
                <a:cs typeface="Roboto"/>
              </a:rPr>
              <a:t>0</a:t>
            </a:r>
            <a:endParaRPr sz="1700" dirty="0">
              <a:latin typeface="Roboto"/>
              <a:cs typeface="Roboto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359910" y="5811327"/>
            <a:ext cx="273685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b="0" spc="-15" dirty="0">
                <a:solidFill>
                  <a:srgbClr val="3F284A"/>
                </a:solidFill>
                <a:latin typeface="Roboto"/>
                <a:cs typeface="Roboto"/>
              </a:rPr>
              <a:t>1</a:t>
            </a:r>
            <a:r>
              <a:rPr sz="1700" b="0" spc="-10" dirty="0">
                <a:solidFill>
                  <a:srgbClr val="3F284A"/>
                </a:solidFill>
                <a:latin typeface="Roboto"/>
                <a:cs typeface="Roboto"/>
              </a:rPr>
              <a:t>0</a:t>
            </a:r>
            <a:endParaRPr sz="1700" dirty="0">
              <a:latin typeface="Roboto"/>
              <a:cs typeface="Roboto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xfrm>
            <a:off x="10855602" y="2815103"/>
            <a:ext cx="5879090" cy="2266646"/>
          </a:xfrm>
          <a:prstGeom prst="rect">
            <a:avLst/>
          </a:prstGeom>
        </p:spPr>
        <p:txBody>
          <a:bodyPr vert="horz" wrap="square" lIns="0" tIns="50165" rIns="0" bIns="0" rtlCol="0">
            <a:spAutoFit/>
          </a:bodyPr>
          <a:lstStyle/>
          <a:p>
            <a:pPr marL="12700" marR="5080" algn="l">
              <a:spcBef>
                <a:spcPts val="395"/>
              </a:spcBef>
              <a:tabLst>
                <a:tab pos="1387475" algn="l"/>
                <a:tab pos="3982720" algn="l"/>
              </a:tabLst>
            </a:pPr>
            <a:r>
              <a:rPr lang="en-US" sz="4800" spc="-20" dirty="0" smtClean="0">
                <a:solidFill>
                  <a:srgbClr val="0F0F0F"/>
                </a:solidFill>
              </a:rPr>
              <a:t>Importance of Online Reviews in Digital World</a:t>
            </a:r>
            <a:endParaRPr sz="4800" spc="-20" dirty="0">
              <a:solidFill>
                <a:srgbClr val="0F0F0F"/>
              </a:solidFill>
            </a:endParaRPr>
          </a:p>
        </p:txBody>
      </p:sp>
      <p:pic>
        <p:nvPicPr>
          <p:cNvPr id="19" name="Picture 2" descr="Do you trust online reviews as much as personal recommendations age spli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476500"/>
            <a:ext cx="9525000" cy="5134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object 18"/>
          <p:cNvSpPr txBox="1"/>
          <p:nvPr/>
        </p:nvSpPr>
        <p:spPr>
          <a:xfrm>
            <a:off x="10884910" y="5347019"/>
            <a:ext cx="5395595" cy="231294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204" dirty="0">
                <a:solidFill>
                  <a:srgbClr val="0F0F0F"/>
                </a:solidFill>
                <a:latin typeface="Verdana"/>
                <a:cs typeface="Verdana"/>
              </a:rPr>
              <a:t>As</a:t>
            </a:r>
            <a:r>
              <a:rPr sz="3000" spc="-459" dirty="0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sz="3000" spc="-110" dirty="0">
                <a:solidFill>
                  <a:srgbClr val="0F0F0F"/>
                </a:solidFill>
                <a:latin typeface="Verdana"/>
                <a:cs typeface="Verdana"/>
              </a:rPr>
              <a:t>of</a:t>
            </a:r>
            <a:r>
              <a:rPr sz="3000" spc="-455" dirty="0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sz="3000" spc="-204" dirty="0" smtClean="0">
                <a:solidFill>
                  <a:srgbClr val="0F0F0F"/>
                </a:solidFill>
                <a:latin typeface="Verdana"/>
                <a:cs typeface="Verdana"/>
              </a:rPr>
              <a:t>January</a:t>
            </a:r>
            <a:r>
              <a:rPr sz="3000" spc="-455" dirty="0" smtClean="0">
                <a:solidFill>
                  <a:srgbClr val="0F0F0F"/>
                </a:solidFill>
                <a:latin typeface="Verdana"/>
                <a:cs typeface="Verdana"/>
              </a:rPr>
              <a:t> </a:t>
            </a:r>
            <a:r>
              <a:rPr sz="3000" spc="-434" dirty="0" smtClean="0">
                <a:solidFill>
                  <a:srgbClr val="0F0F0F"/>
                </a:solidFill>
                <a:latin typeface="Verdana"/>
                <a:cs typeface="Verdana"/>
              </a:rPr>
              <a:t>20</a:t>
            </a:r>
            <a:r>
              <a:rPr lang="en-US" sz="3000" spc="-434" dirty="0" smtClean="0">
                <a:solidFill>
                  <a:srgbClr val="0F0F0F"/>
                </a:solidFill>
                <a:latin typeface="Verdana"/>
                <a:cs typeface="Verdana"/>
              </a:rPr>
              <a:t>18</a:t>
            </a:r>
            <a:endParaRPr sz="3000" dirty="0">
              <a:latin typeface="Verdana"/>
              <a:cs typeface="Verdana"/>
            </a:endParaRPr>
          </a:p>
          <a:p>
            <a:pPr marL="12700" marR="5080" algn="just">
              <a:lnSpc>
                <a:spcPct val="114599"/>
              </a:lnSpc>
              <a:spcBef>
                <a:spcPts val="2165"/>
              </a:spcBef>
            </a:pPr>
            <a:r>
              <a:rPr lang="en-US" sz="2400" dirty="0" smtClean="0">
                <a:solidFill>
                  <a:srgbClr val="0F0F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Online Reviews Trust Ratio </a:t>
            </a:r>
            <a:r>
              <a:rPr sz="2400" dirty="0" smtClean="0">
                <a:solidFill>
                  <a:srgbClr val="0F0F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continues </a:t>
            </a:r>
            <a:r>
              <a:rPr sz="2400" dirty="0">
                <a:solidFill>
                  <a:srgbClr val="0F0F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</a:t>
            </a:r>
            <a:r>
              <a:rPr sz="2400" dirty="0" smtClean="0">
                <a:solidFill>
                  <a:srgbClr val="0F0F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rise </a:t>
            </a:r>
            <a:r>
              <a:rPr sz="2400" dirty="0">
                <a:solidFill>
                  <a:srgbClr val="0F0F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more countries and cities</a:t>
            </a:r>
            <a:r>
              <a:rPr sz="2400" dirty="0" smtClean="0">
                <a:solidFill>
                  <a:srgbClr val="0F0F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400" dirty="0">
              <a:solidFill>
                <a:srgbClr val="0F0F0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 marR="5080">
              <a:lnSpc>
                <a:spcPct val="114599"/>
              </a:lnSpc>
              <a:spcBef>
                <a:spcPts val="2165"/>
              </a:spcBef>
            </a:pPr>
            <a:endParaRPr sz="2400" dirty="0">
              <a:latin typeface="Verdana"/>
              <a:cs typeface="Verdana"/>
            </a:endParaRP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0F0F0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10506729" y="2465527"/>
            <a:ext cx="6105509" cy="53530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660767" y="2605461"/>
            <a:ext cx="6741159" cy="2257028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12700" marR="5080">
              <a:lnSpc>
                <a:spcPts val="8620"/>
              </a:lnSpc>
              <a:spcBef>
                <a:spcPts val="400"/>
              </a:spcBef>
              <a:tabLst>
                <a:tab pos="976630" algn="l"/>
                <a:tab pos="2352040" algn="l"/>
                <a:tab pos="5034280" algn="l"/>
              </a:tabLst>
            </a:pPr>
            <a:r>
              <a:rPr lang="en-US" spc="-40" dirty="0" smtClean="0"/>
              <a:t>System Objective</a:t>
            </a:r>
            <a:endParaRPr spc="-40" dirty="0"/>
          </a:p>
        </p:txBody>
      </p:sp>
      <p:sp>
        <p:nvSpPr>
          <p:cNvPr id="5" name="object 5"/>
          <p:cNvSpPr txBox="1"/>
          <p:nvPr/>
        </p:nvSpPr>
        <p:spPr>
          <a:xfrm>
            <a:off x="1660767" y="5208920"/>
            <a:ext cx="6741159" cy="290592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000" spc="-225" dirty="0" smtClean="0">
                <a:solidFill>
                  <a:srgbClr val="FEFFFD"/>
                </a:solidFill>
                <a:latin typeface="Verdana"/>
                <a:cs typeface="Verdana"/>
              </a:rPr>
              <a:t>Goal to achieve</a:t>
            </a:r>
            <a:endParaRPr sz="3000" dirty="0">
              <a:latin typeface="Verdana"/>
              <a:cs typeface="Verdana"/>
            </a:endParaRPr>
          </a:p>
          <a:p>
            <a:pPr marL="12700" marR="5080">
              <a:lnSpc>
                <a:spcPct val="114599"/>
              </a:lnSpc>
              <a:spcBef>
                <a:spcPts val="2360"/>
              </a:spcBef>
            </a:pP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Our idea is to come up with a generic recommendation system that would be able to recommend different businesses on the basis of reviews. Moreover, we will add Reinforcement Learning so that this process becomes 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dynamic</a:t>
            </a:r>
            <a:endParaRPr lang="en-US" sz="2400" dirty="0" smtClean="0"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2E2D2D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6968999" y="72526"/>
            <a:ext cx="598124" cy="102489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7133759" y="1773986"/>
            <a:ext cx="268605" cy="24814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US" sz="1500" spc="20" dirty="0" smtClean="0">
                <a:solidFill>
                  <a:srgbClr val="FEFFFD"/>
                </a:solidFill>
                <a:latin typeface="RobotoRegular"/>
                <a:cs typeface="RobotoRegular"/>
              </a:rPr>
              <a:t> </a:t>
            </a:r>
            <a:r>
              <a:rPr sz="1500" spc="20" dirty="0" smtClean="0">
                <a:solidFill>
                  <a:srgbClr val="FEFFFD"/>
                </a:solidFill>
                <a:latin typeface="RobotoRegular"/>
                <a:cs typeface="RobotoRegular"/>
              </a:rPr>
              <a:t>1</a:t>
            </a:r>
            <a:endParaRPr sz="1500" dirty="0">
              <a:latin typeface="RobotoRegular"/>
              <a:cs typeface="RobotoRegula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133759" y="3373543"/>
            <a:ext cx="268605" cy="24814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US" sz="1500" spc="20" dirty="0" smtClean="0">
                <a:solidFill>
                  <a:srgbClr val="FEFFFD"/>
                </a:solidFill>
                <a:latin typeface="RobotoRegular"/>
                <a:cs typeface="RobotoRegular"/>
              </a:rPr>
              <a:t> </a:t>
            </a:r>
            <a:r>
              <a:rPr sz="1500" spc="20" dirty="0" smtClean="0">
                <a:solidFill>
                  <a:srgbClr val="FEFFFD"/>
                </a:solidFill>
                <a:latin typeface="RobotoRegular"/>
                <a:cs typeface="RobotoRegular"/>
              </a:rPr>
              <a:t>2</a:t>
            </a:r>
            <a:endParaRPr sz="1500" dirty="0">
              <a:latin typeface="RobotoRegular"/>
              <a:cs typeface="RobotoRegular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133759" y="4973103"/>
            <a:ext cx="268605" cy="24814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US" sz="1500" spc="20" dirty="0" smtClean="0">
                <a:solidFill>
                  <a:srgbClr val="FEFFFD"/>
                </a:solidFill>
                <a:latin typeface="RobotoRegular"/>
                <a:cs typeface="RobotoRegular"/>
              </a:rPr>
              <a:t> </a:t>
            </a:r>
            <a:r>
              <a:rPr sz="1500" spc="20" dirty="0" smtClean="0">
                <a:solidFill>
                  <a:srgbClr val="FEFFFD"/>
                </a:solidFill>
                <a:latin typeface="RobotoRegular"/>
                <a:cs typeface="RobotoRegular"/>
              </a:rPr>
              <a:t>3</a:t>
            </a:r>
            <a:endParaRPr sz="1500" dirty="0">
              <a:latin typeface="RobotoRegular"/>
              <a:cs typeface="RobotoRegular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133759" y="6572694"/>
            <a:ext cx="268605" cy="24814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US" sz="1500" spc="20" dirty="0" smtClean="0">
                <a:solidFill>
                  <a:srgbClr val="FEFFFD"/>
                </a:solidFill>
                <a:latin typeface="RobotoRegular"/>
                <a:cs typeface="RobotoRegular"/>
              </a:rPr>
              <a:t> </a:t>
            </a:r>
            <a:r>
              <a:rPr sz="1500" spc="20" dirty="0" smtClean="0">
                <a:solidFill>
                  <a:srgbClr val="FEFFFD"/>
                </a:solidFill>
                <a:latin typeface="RobotoRegular"/>
                <a:cs typeface="RobotoRegular"/>
              </a:rPr>
              <a:t>4</a:t>
            </a:r>
            <a:endParaRPr sz="1500" dirty="0">
              <a:latin typeface="RobotoRegular"/>
              <a:cs typeface="RobotoRegular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133759" y="8172253"/>
            <a:ext cx="268605" cy="24814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US" sz="1500" spc="20" dirty="0" smtClean="0">
                <a:solidFill>
                  <a:srgbClr val="FEFFFD"/>
                </a:solidFill>
                <a:latin typeface="RobotoRegular"/>
                <a:cs typeface="RobotoRegular"/>
              </a:rPr>
              <a:t> </a:t>
            </a:r>
            <a:r>
              <a:rPr sz="1500" spc="20" dirty="0" smtClean="0">
                <a:solidFill>
                  <a:srgbClr val="FEFFFD"/>
                </a:solidFill>
                <a:latin typeface="RobotoRegular"/>
                <a:cs typeface="RobotoRegular"/>
              </a:rPr>
              <a:t>5</a:t>
            </a:r>
            <a:endParaRPr sz="1500" dirty="0">
              <a:latin typeface="RobotoRegular"/>
              <a:cs typeface="RobotoRegular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185902" y="1719563"/>
            <a:ext cx="632206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200" spc="-170" dirty="0" smtClean="0">
                <a:solidFill>
                  <a:srgbClr val="FEFFFD"/>
                </a:solidFill>
                <a:latin typeface="Verdana"/>
                <a:cs typeface="Verdana"/>
              </a:rPr>
              <a:t>Recommend on the basis of feedback from people</a:t>
            </a:r>
            <a:endParaRPr sz="2200" dirty="0">
              <a:latin typeface="Verdana"/>
              <a:cs typeface="Verdan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185902" y="3287727"/>
            <a:ext cx="6477000" cy="35137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200" spc="-114" dirty="0" smtClean="0">
                <a:solidFill>
                  <a:srgbClr val="FEFFFD"/>
                </a:solidFill>
                <a:latin typeface="Verdana"/>
                <a:cs typeface="Verdana"/>
              </a:rPr>
              <a:t>Content of Review i.e. emoticons and emoji's</a:t>
            </a:r>
            <a:endParaRPr sz="2200" dirty="0">
              <a:latin typeface="Verdana"/>
              <a:cs typeface="Verdan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221071" y="4846589"/>
            <a:ext cx="6704330" cy="40395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0700"/>
              </a:lnSpc>
              <a:spcBef>
                <a:spcPts val="100"/>
              </a:spcBef>
            </a:pPr>
            <a:r>
              <a:rPr lang="en-US" sz="2200" dirty="0" smtClean="0">
                <a:solidFill>
                  <a:schemeClr val="bg1"/>
                </a:solidFill>
                <a:latin typeface="Verdana"/>
                <a:cs typeface="Verdana"/>
              </a:rPr>
              <a:t>System’s intelligent ratings </a:t>
            </a:r>
            <a:endParaRPr sz="2200" dirty="0">
              <a:solidFill>
                <a:schemeClr val="bg1"/>
              </a:solidFill>
              <a:latin typeface="Verdana"/>
              <a:cs typeface="Verdan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185902" y="6458030"/>
            <a:ext cx="6704330" cy="40395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0700"/>
              </a:lnSpc>
              <a:spcBef>
                <a:spcPts val="100"/>
              </a:spcBef>
            </a:pPr>
            <a:r>
              <a:rPr lang="en-US" sz="2200" spc="-114" dirty="0" smtClean="0">
                <a:solidFill>
                  <a:srgbClr val="FEFFFD"/>
                </a:solidFill>
                <a:latin typeface="Verdana"/>
                <a:cs typeface="Verdana"/>
              </a:rPr>
              <a:t>Take updated user feedback into account</a:t>
            </a:r>
            <a:endParaRPr sz="2200" dirty="0">
              <a:latin typeface="Verdana"/>
              <a:cs typeface="Verdan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221071" y="8067604"/>
            <a:ext cx="7025640" cy="45634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0700"/>
              </a:lnSpc>
              <a:spcBef>
                <a:spcPts val="100"/>
              </a:spcBef>
            </a:pPr>
            <a:r>
              <a:rPr lang="en-US" sz="2200" spc="-114" dirty="0" smtClean="0">
                <a:solidFill>
                  <a:srgbClr val="FEFFFD"/>
                </a:solidFill>
                <a:latin typeface="Verdana"/>
                <a:cs typeface="Verdana"/>
              </a:rPr>
              <a:t>Incorporate Multiple Businesses in single platform </a:t>
            </a:r>
            <a:endParaRPr sz="2200" dirty="0">
              <a:latin typeface="Verdana"/>
              <a:cs typeface="Verdan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015999" y="3838577"/>
            <a:ext cx="5333751" cy="139897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7500"/>
              </a:lnSpc>
              <a:spcBef>
                <a:spcPts val="100"/>
              </a:spcBef>
            </a:pPr>
            <a:r>
              <a:rPr lang="en-US" sz="8800" dirty="0" smtClean="0">
                <a:solidFill>
                  <a:schemeClr val="bg1"/>
                </a:solidFill>
              </a:rPr>
              <a:t>Objectives</a:t>
            </a:r>
            <a:endParaRPr sz="8800" dirty="0">
              <a:solidFill>
                <a:schemeClr val="bg1"/>
              </a:solidFill>
              <a:latin typeface="Roboto"/>
              <a:cs typeface="Roboto"/>
            </a:endParaRP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2E2D2D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grpSp>
        <p:nvGrpSpPr>
          <p:cNvPr id="3" name="object 3"/>
          <p:cNvGrpSpPr/>
          <p:nvPr/>
        </p:nvGrpSpPr>
        <p:grpSpPr>
          <a:xfrm>
            <a:off x="9493666" y="3557503"/>
            <a:ext cx="725170" cy="725170"/>
            <a:chOff x="9493666" y="3557503"/>
            <a:chExt cx="725170" cy="725170"/>
          </a:xfrm>
        </p:grpSpPr>
        <p:sp>
          <p:nvSpPr>
            <p:cNvPr id="4" name="object 4"/>
            <p:cNvSpPr/>
            <p:nvPr/>
          </p:nvSpPr>
          <p:spPr>
            <a:xfrm>
              <a:off x="9493666" y="3557503"/>
              <a:ext cx="725170" cy="725170"/>
            </a:xfrm>
            <a:custGeom>
              <a:avLst/>
              <a:gdLst/>
              <a:ahLst/>
              <a:cxnLst/>
              <a:rect l="l" t="t" r="r" b="b"/>
              <a:pathLst>
                <a:path w="725170" h="725170">
                  <a:moveTo>
                    <a:pt x="362562" y="725125"/>
                  </a:moveTo>
                  <a:lnTo>
                    <a:pt x="318178" y="722398"/>
                  </a:lnTo>
                  <a:lnTo>
                    <a:pt x="274467" y="714260"/>
                  </a:lnTo>
                  <a:lnTo>
                    <a:pt x="232080" y="700831"/>
                  </a:lnTo>
                  <a:lnTo>
                    <a:pt x="191652" y="682313"/>
                  </a:lnTo>
                  <a:lnTo>
                    <a:pt x="153793" y="658986"/>
                  </a:lnTo>
                  <a:lnTo>
                    <a:pt x="119080" y="631203"/>
                  </a:lnTo>
                  <a:lnTo>
                    <a:pt x="88028" y="599380"/>
                  </a:lnTo>
                  <a:lnTo>
                    <a:pt x="61102" y="563992"/>
                  </a:lnTo>
                  <a:lnTo>
                    <a:pt x="38711" y="525572"/>
                  </a:lnTo>
                  <a:lnTo>
                    <a:pt x="21193" y="484706"/>
                  </a:lnTo>
                  <a:lnTo>
                    <a:pt x="8809" y="442003"/>
                  </a:lnTo>
                  <a:lnTo>
                    <a:pt x="1745" y="398099"/>
                  </a:lnTo>
                  <a:lnTo>
                    <a:pt x="0" y="362562"/>
                  </a:lnTo>
                  <a:lnTo>
                    <a:pt x="109" y="353662"/>
                  </a:lnTo>
                  <a:lnTo>
                    <a:pt x="3923" y="309363"/>
                  </a:lnTo>
                  <a:lnTo>
                    <a:pt x="13132" y="265865"/>
                  </a:lnTo>
                  <a:lnTo>
                    <a:pt x="27598" y="223815"/>
                  </a:lnTo>
                  <a:lnTo>
                    <a:pt x="47102" y="183853"/>
                  </a:lnTo>
                  <a:lnTo>
                    <a:pt x="71349" y="146584"/>
                  </a:lnTo>
                  <a:lnTo>
                    <a:pt x="99975" y="112562"/>
                  </a:lnTo>
                  <a:lnTo>
                    <a:pt x="132555" y="82297"/>
                  </a:lnTo>
                  <a:lnTo>
                    <a:pt x="168594" y="56248"/>
                  </a:lnTo>
                  <a:lnTo>
                    <a:pt x="207547" y="34809"/>
                  </a:lnTo>
                  <a:lnTo>
                    <a:pt x="248831" y="18299"/>
                  </a:lnTo>
                  <a:lnTo>
                    <a:pt x="291829" y="6966"/>
                  </a:lnTo>
                  <a:lnTo>
                    <a:pt x="335893" y="982"/>
                  </a:lnTo>
                  <a:lnTo>
                    <a:pt x="362562" y="0"/>
                  </a:lnTo>
                  <a:lnTo>
                    <a:pt x="371463" y="109"/>
                  </a:lnTo>
                  <a:lnTo>
                    <a:pt x="415761" y="3923"/>
                  </a:lnTo>
                  <a:lnTo>
                    <a:pt x="459260" y="13132"/>
                  </a:lnTo>
                  <a:lnTo>
                    <a:pt x="501309" y="27598"/>
                  </a:lnTo>
                  <a:lnTo>
                    <a:pt x="541271" y="47102"/>
                  </a:lnTo>
                  <a:lnTo>
                    <a:pt x="578540" y="71349"/>
                  </a:lnTo>
                  <a:lnTo>
                    <a:pt x="612562" y="99975"/>
                  </a:lnTo>
                  <a:lnTo>
                    <a:pt x="642827" y="132555"/>
                  </a:lnTo>
                  <a:lnTo>
                    <a:pt x="668876" y="168594"/>
                  </a:lnTo>
                  <a:lnTo>
                    <a:pt x="690315" y="207547"/>
                  </a:lnTo>
                  <a:lnTo>
                    <a:pt x="706825" y="248831"/>
                  </a:lnTo>
                  <a:lnTo>
                    <a:pt x="718158" y="291829"/>
                  </a:lnTo>
                  <a:lnTo>
                    <a:pt x="724143" y="335893"/>
                  </a:lnTo>
                  <a:lnTo>
                    <a:pt x="725125" y="362562"/>
                  </a:lnTo>
                  <a:lnTo>
                    <a:pt x="725016" y="371463"/>
                  </a:lnTo>
                  <a:lnTo>
                    <a:pt x="721201" y="415761"/>
                  </a:lnTo>
                  <a:lnTo>
                    <a:pt x="711992" y="459260"/>
                  </a:lnTo>
                  <a:lnTo>
                    <a:pt x="697527" y="501309"/>
                  </a:lnTo>
                  <a:lnTo>
                    <a:pt x="678022" y="541271"/>
                  </a:lnTo>
                  <a:lnTo>
                    <a:pt x="653775" y="578540"/>
                  </a:lnTo>
                  <a:lnTo>
                    <a:pt x="625149" y="612562"/>
                  </a:lnTo>
                  <a:lnTo>
                    <a:pt x="592569" y="642827"/>
                  </a:lnTo>
                  <a:lnTo>
                    <a:pt x="556531" y="668876"/>
                  </a:lnTo>
                  <a:lnTo>
                    <a:pt x="517577" y="690315"/>
                  </a:lnTo>
                  <a:lnTo>
                    <a:pt x="476294" y="706825"/>
                  </a:lnTo>
                  <a:lnTo>
                    <a:pt x="433295" y="718158"/>
                  </a:lnTo>
                  <a:lnTo>
                    <a:pt x="389231" y="724143"/>
                  </a:lnTo>
                  <a:lnTo>
                    <a:pt x="362562" y="725125"/>
                  </a:lnTo>
                  <a:close/>
                </a:path>
              </a:pathLst>
            </a:custGeom>
            <a:solidFill>
              <a:srgbClr val="0F0F0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" name="object 5"/>
            <p:cNvSpPr/>
            <p:nvPr/>
          </p:nvSpPr>
          <p:spPr>
            <a:xfrm>
              <a:off x="9717737" y="3781605"/>
              <a:ext cx="276225" cy="276225"/>
            </a:xfrm>
            <a:custGeom>
              <a:avLst/>
              <a:gdLst/>
              <a:ahLst/>
              <a:cxnLst/>
              <a:rect l="l" t="t" r="r" b="b"/>
              <a:pathLst>
                <a:path w="276225" h="276225">
                  <a:moveTo>
                    <a:pt x="245533" y="276224"/>
                  </a:moveTo>
                  <a:lnTo>
                    <a:pt x="30691" y="276224"/>
                  </a:lnTo>
                  <a:lnTo>
                    <a:pt x="18742" y="273813"/>
                  </a:lnTo>
                  <a:lnTo>
                    <a:pt x="8986" y="267237"/>
                  </a:lnTo>
                  <a:lnTo>
                    <a:pt x="2410" y="257482"/>
                  </a:lnTo>
                  <a:lnTo>
                    <a:pt x="0" y="245533"/>
                  </a:lnTo>
                  <a:lnTo>
                    <a:pt x="0" y="46267"/>
                  </a:lnTo>
                  <a:lnTo>
                    <a:pt x="2608" y="39515"/>
                  </a:lnTo>
                  <a:lnTo>
                    <a:pt x="28313" y="8363"/>
                  </a:lnTo>
                  <a:lnTo>
                    <a:pt x="32533" y="3299"/>
                  </a:lnTo>
                  <a:lnTo>
                    <a:pt x="38901" y="0"/>
                  </a:lnTo>
                  <a:lnTo>
                    <a:pt x="237323" y="0"/>
                  </a:lnTo>
                  <a:lnTo>
                    <a:pt x="243691" y="3299"/>
                  </a:lnTo>
                  <a:lnTo>
                    <a:pt x="247988" y="8363"/>
                  </a:lnTo>
                  <a:lnTo>
                    <a:pt x="253744" y="15345"/>
                  </a:lnTo>
                  <a:lnTo>
                    <a:pt x="45116" y="15345"/>
                  </a:lnTo>
                  <a:lnTo>
                    <a:pt x="32609" y="30691"/>
                  </a:lnTo>
                  <a:lnTo>
                    <a:pt x="266396" y="30691"/>
                  </a:lnTo>
                  <a:lnTo>
                    <a:pt x="269242" y="34144"/>
                  </a:lnTo>
                  <a:lnTo>
                    <a:pt x="273616" y="39515"/>
                  </a:lnTo>
                  <a:lnTo>
                    <a:pt x="276224" y="46267"/>
                  </a:lnTo>
                  <a:lnTo>
                    <a:pt x="276224" y="107420"/>
                  </a:lnTo>
                  <a:lnTo>
                    <a:pt x="107420" y="107420"/>
                  </a:lnTo>
                  <a:lnTo>
                    <a:pt x="107420" y="138112"/>
                  </a:lnTo>
                  <a:lnTo>
                    <a:pt x="53710" y="138112"/>
                  </a:lnTo>
                  <a:lnTo>
                    <a:pt x="138112" y="222514"/>
                  </a:lnTo>
                  <a:lnTo>
                    <a:pt x="276224" y="222514"/>
                  </a:lnTo>
                  <a:lnTo>
                    <a:pt x="276224" y="245533"/>
                  </a:lnTo>
                  <a:lnTo>
                    <a:pt x="273813" y="257482"/>
                  </a:lnTo>
                  <a:lnTo>
                    <a:pt x="267237" y="267237"/>
                  </a:lnTo>
                  <a:lnTo>
                    <a:pt x="257482" y="273813"/>
                  </a:lnTo>
                  <a:lnTo>
                    <a:pt x="245533" y="276224"/>
                  </a:lnTo>
                  <a:close/>
                </a:path>
                <a:path w="276225" h="276225">
                  <a:moveTo>
                    <a:pt x="266396" y="30691"/>
                  </a:moveTo>
                  <a:lnTo>
                    <a:pt x="243614" y="30691"/>
                  </a:lnTo>
                  <a:lnTo>
                    <a:pt x="229266" y="15345"/>
                  </a:lnTo>
                  <a:lnTo>
                    <a:pt x="253744" y="15345"/>
                  </a:lnTo>
                  <a:lnTo>
                    <a:pt x="266396" y="30691"/>
                  </a:lnTo>
                  <a:close/>
                </a:path>
                <a:path w="276225" h="276225">
                  <a:moveTo>
                    <a:pt x="276224" y="222514"/>
                  </a:moveTo>
                  <a:lnTo>
                    <a:pt x="138112" y="222514"/>
                  </a:lnTo>
                  <a:lnTo>
                    <a:pt x="222514" y="138112"/>
                  </a:lnTo>
                  <a:lnTo>
                    <a:pt x="168804" y="138112"/>
                  </a:lnTo>
                  <a:lnTo>
                    <a:pt x="168804" y="107420"/>
                  </a:lnTo>
                  <a:lnTo>
                    <a:pt x="276224" y="107420"/>
                  </a:lnTo>
                  <a:lnTo>
                    <a:pt x="276224" y="222514"/>
                  </a:lnTo>
                  <a:close/>
                </a:path>
              </a:pathLst>
            </a:custGeom>
            <a:solidFill>
              <a:srgbClr val="2E2D2D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9493666" y="4780940"/>
            <a:ext cx="725170" cy="725170"/>
            <a:chOff x="9493666" y="4780940"/>
            <a:chExt cx="725170" cy="725170"/>
          </a:xfrm>
        </p:grpSpPr>
        <p:sp>
          <p:nvSpPr>
            <p:cNvPr id="10" name="object 10"/>
            <p:cNvSpPr/>
            <p:nvPr/>
          </p:nvSpPr>
          <p:spPr>
            <a:xfrm>
              <a:off x="9493666" y="4780940"/>
              <a:ext cx="725170" cy="725170"/>
            </a:xfrm>
            <a:custGeom>
              <a:avLst/>
              <a:gdLst/>
              <a:ahLst/>
              <a:cxnLst/>
              <a:rect l="l" t="t" r="r" b="b"/>
              <a:pathLst>
                <a:path w="725170" h="725170">
                  <a:moveTo>
                    <a:pt x="362562" y="725125"/>
                  </a:moveTo>
                  <a:lnTo>
                    <a:pt x="318178" y="722398"/>
                  </a:lnTo>
                  <a:lnTo>
                    <a:pt x="274467" y="714260"/>
                  </a:lnTo>
                  <a:lnTo>
                    <a:pt x="232080" y="700831"/>
                  </a:lnTo>
                  <a:lnTo>
                    <a:pt x="191652" y="682313"/>
                  </a:lnTo>
                  <a:lnTo>
                    <a:pt x="153793" y="658986"/>
                  </a:lnTo>
                  <a:lnTo>
                    <a:pt x="119080" y="631203"/>
                  </a:lnTo>
                  <a:lnTo>
                    <a:pt x="88028" y="599380"/>
                  </a:lnTo>
                  <a:lnTo>
                    <a:pt x="61102" y="563992"/>
                  </a:lnTo>
                  <a:lnTo>
                    <a:pt x="38711" y="525572"/>
                  </a:lnTo>
                  <a:lnTo>
                    <a:pt x="21193" y="484706"/>
                  </a:lnTo>
                  <a:lnTo>
                    <a:pt x="8809" y="442003"/>
                  </a:lnTo>
                  <a:lnTo>
                    <a:pt x="1745" y="398099"/>
                  </a:lnTo>
                  <a:lnTo>
                    <a:pt x="0" y="362562"/>
                  </a:lnTo>
                  <a:lnTo>
                    <a:pt x="109" y="353662"/>
                  </a:lnTo>
                  <a:lnTo>
                    <a:pt x="3923" y="309363"/>
                  </a:lnTo>
                  <a:lnTo>
                    <a:pt x="13132" y="265865"/>
                  </a:lnTo>
                  <a:lnTo>
                    <a:pt x="27598" y="223815"/>
                  </a:lnTo>
                  <a:lnTo>
                    <a:pt x="47102" y="183853"/>
                  </a:lnTo>
                  <a:lnTo>
                    <a:pt x="71349" y="146584"/>
                  </a:lnTo>
                  <a:lnTo>
                    <a:pt x="99975" y="112562"/>
                  </a:lnTo>
                  <a:lnTo>
                    <a:pt x="132555" y="82297"/>
                  </a:lnTo>
                  <a:lnTo>
                    <a:pt x="168594" y="56248"/>
                  </a:lnTo>
                  <a:lnTo>
                    <a:pt x="207547" y="34809"/>
                  </a:lnTo>
                  <a:lnTo>
                    <a:pt x="248831" y="18299"/>
                  </a:lnTo>
                  <a:lnTo>
                    <a:pt x="291829" y="6966"/>
                  </a:lnTo>
                  <a:lnTo>
                    <a:pt x="335893" y="982"/>
                  </a:lnTo>
                  <a:lnTo>
                    <a:pt x="362562" y="0"/>
                  </a:lnTo>
                  <a:lnTo>
                    <a:pt x="371463" y="109"/>
                  </a:lnTo>
                  <a:lnTo>
                    <a:pt x="415761" y="3923"/>
                  </a:lnTo>
                  <a:lnTo>
                    <a:pt x="459260" y="13132"/>
                  </a:lnTo>
                  <a:lnTo>
                    <a:pt x="501309" y="27598"/>
                  </a:lnTo>
                  <a:lnTo>
                    <a:pt x="541271" y="47102"/>
                  </a:lnTo>
                  <a:lnTo>
                    <a:pt x="578540" y="71349"/>
                  </a:lnTo>
                  <a:lnTo>
                    <a:pt x="612562" y="99975"/>
                  </a:lnTo>
                  <a:lnTo>
                    <a:pt x="642827" y="132555"/>
                  </a:lnTo>
                  <a:lnTo>
                    <a:pt x="668876" y="168594"/>
                  </a:lnTo>
                  <a:lnTo>
                    <a:pt x="690315" y="207547"/>
                  </a:lnTo>
                  <a:lnTo>
                    <a:pt x="706825" y="248831"/>
                  </a:lnTo>
                  <a:lnTo>
                    <a:pt x="718158" y="291829"/>
                  </a:lnTo>
                  <a:lnTo>
                    <a:pt x="724143" y="335893"/>
                  </a:lnTo>
                  <a:lnTo>
                    <a:pt x="725125" y="362562"/>
                  </a:lnTo>
                  <a:lnTo>
                    <a:pt x="725016" y="371463"/>
                  </a:lnTo>
                  <a:lnTo>
                    <a:pt x="721201" y="415761"/>
                  </a:lnTo>
                  <a:lnTo>
                    <a:pt x="711992" y="459260"/>
                  </a:lnTo>
                  <a:lnTo>
                    <a:pt x="697527" y="501309"/>
                  </a:lnTo>
                  <a:lnTo>
                    <a:pt x="678022" y="541271"/>
                  </a:lnTo>
                  <a:lnTo>
                    <a:pt x="653775" y="578540"/>
                  </a:lnTo>
                  <a:lnTo>
                    <a:pt x="625149" y="612562"/>
                  </a:lnTo>
                  <a:lnTo>
                    <a:pt x="592569" y="642827"/>
                  </a:lnTo>
                  <a:lnTo>
                    <a:pt x="556531" y="668876"/>
                  </a:lnTo>
                  <a:lnTo>
                    <a:pt x="517577" y="690315"/>
                  </a:lnTo>
                  <a:lnTo>
                    <a:pt x="476294" y="706825"/>
                  </a:lnTo>
                  <a:lnTo>
                    <a:pt x="433295" y="718158"/>
                  </a:lnTo>
                  <a:lnTo>
                    <a:pt x="389231" y="724143"/>
                  </a:lnTo>
                  <a:lnTo>
                    <a:pt x="362562" y="725125"/>
                  </a:lnTo>
                  <a:close/>
                </a:path>
              </a:pathLst>
            </a:custGeom>
            <a:solidFill>
              <a:srgbClr val="0F0F0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1" name="object 11"/>
            <p:cNvSpPr/>
            <p:nvPr/>
          </p:nvSpPr>
          <p:spPr>
            <a:xfrm>
              <a:off x="9745427" y="5005036"/>
              <a:ext cx="219075" cy="276225"/>
            </a:xfrm>
            <a:custGeom>
              <a:avLst/>
              <a:gdLst/>
              <a:ahLst/>
              <a:cxnLst/>
              <a:rect l="l" t="t" r="r" b="b"/>
              <a:pathLst>
                <a:path w="219075" h="276225">
                  <a:moveTo>
                    <a:pt x="191690" y="276224"/>
                  </a:moveTo>
                  <a:lnTo>
                    <a:pt x="27247" y="276224"/>
                  </a:lnTo>
                  <a:lnTo>
                    <a:pt x="16607" y="274054"/>
                  </a:lnTo>
                  <a:lnTo>
                    <a:pt x="7950" y="268136"/>
                  </a:lnTo>
                  <a:lnTo>
                    <a:pt x="2129" y="259356"/>
                  </a:lnTo>
                  <a:lnTo>
                    <a:pt x="0" y="248601"/>
                  </a:lnTo>
                  <a:lnTo>
                    <a:pt x="136" y="27622"/>
                  </a:lnTo>
                  <a:lnTo>
                    <a:pt x="2266" y="16868"/>
                  </a:lnTo>
                  <a:lnTo>
                    <a:pt x="8086" y="8088"/>
                  </a:lnTo>
                  <a:lnTo>
                    <a:pt x="16744" y="2169"/>
                  </a:lnTo>
                  <a:lnTo>
                    <a:pt x="27384" y="0"/>
                  </a:lnTo>
                  <a:lnTo>
                    <a:pt x="136921" y="0"/>
                  </a:lnTo>
                  <a:lnTo>
                    <a:pt x="157459" y="20716"/>
                  </a:lnTo>
                  <a:lnTo>
                    <a:pt x="123229" y="20716"/>
                  </a:lnTo>
                  <a:lnTo>
                    <a:pt x="123229" y="96678"/>
                  </a:lnTo>
                  <a:lnTo>
                    <a:pt x="219074" y="96678"/>
                  </a:lnTo>
                  <a:lnTo>
                    <a:pt x="219074" y="138112"/>
                  </a:lnTo>
                  <a:lnTo>
                    <a:pt x="54768" y="138112"/>
                  </a:lnTo>
                  <a:lnTo>
                    <a:pt x="54768" y="165734"/>
                  </a:lnTo>
                  <a:lnTo>
                    <a:pt x="219074" y="165734"/>
                  </a:lnTo>
                  <a:lnTo>
                    <a:pt x="219074" y="193357"/>
                  </a:lnTo>
                  <a:lnTo>
                    <a:pt x="54768" y="193357"/>
                  </a:lnTo>
                  <a:lnTo>
                    <a:pt x="54768" y="220979"/>
                  </a:lnTo>
                  <a:lnTo>
                    <a:pt x="219074" y="220979"/>
                  </a:lnTo>
                  <a:lnTo>
                    <a:pt x="219074" y="248601"/>
                  </a:lnTo>
                  <a:lnTo>
                    <a:pt x="216923" y="259356"/>
                  </a:lnTo>
                  <a:lnTo>
                    <a:pt x="211056" y="268136"/>
                  </a:lnTo>
                  <a:lnTo>
                    <a:pt x="202352" y="274054"/>
                  </a:lnTo>
                  <a:lnTo>
                    <a:pt x="191690" y="276224"/>
                  </a:lnTo>
                  <a:close/>
                </a:path>
                <a:path w="219075" h="276225">
                  <a:moveTo>
                    <a:pt x="219074" y="96678"/>
                  </a:moveTo>
                  <a:lnTo>
                    <a:pt x="198536" y="96678"/>
                  </a:lnTo>
                  <a:lnTo>
                    <a:pt x="123229" y="20716"/>
                  </a:lnTo>
                  <a:lnTo>
                    <a:pt x="157459" y="20716"/>
                  </a:lnTo>
                  <a:lnTo>
                    <a:pt x="219074" y="82867"/>
                  </a:lnTo>
                  <a:lnTo>
                    <a:pt x="219074" y="96678"/>
                  </a:lnTo>
                  <a:close/>
                </a:path>
                <a:path w="219075" h="276225">
                  <a:moveTo>
                    <a:pt x="219074" y="165734"/>
                  </a:moveTo>
                  <a:lnTo>
                    <a:pt x="164305" y="165734"/>
                  </a:lnTo>
                  <a:lnTo>
                    <a:pt x="164305" y="138112"/>
                  </a:lnTo>
                  <a:lnTo>
                    <a:pt x="219074" y="138112"/>
                  </a:lnTo>
                  <a:lnTo>
                    <a:pt x="219074" y="165734"/>
                  </a:lnTo>
                  <a:close/>
                </a:path>
                <a:path w="219075" h="276225">
                  <a:moveTo>
                    <a:pt x="219074" y="220979"/>
                  </a:moveTo>
                  <a:lnTo>
                    <a:pt x="164305" y="220979"/>
                  </a:lnTo>
                  <a:lnTo>
                    <a:pt x="164305" y="193357"/>
                  </a:lnTo>
                  <a:lnTo>
                    <a:pt x="219074" y="193357"/>
                  </a:lnTo>
                  <a:lnTo>
                    <a:pt x="219074" y="220979"/>
                  </a:lnTo>
                  <a:close/>
                </a:path>
              </a:pathLst>
            </a:custGeom>
            <a:solidFill>
              <a:srgbClr val="2E2D2D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grpSp>
        <p:nvGrpSpPr>
          <p:cNvPr id="12" name="object 12"/>
          <p:cNvGrpSpPr/>
          <p:nvPr/>
        </p:nvGrpSpPr>
        <p:grpSpPr>
          <a:xfrm>
            <a:off x="9493666" y="6016458"/>
            <a:ext cx="725170" cy="725170"/>
            <a:chOff x="9493666" y="7227813"/>
            <a:chExt cx="725170" cy="725170"/>
          </a:xfrm>
        </p:grpSpPr>
        <p:sp>
          <p:nvSpPr>
            <p:cNvPr id="13" name="object 13"/>
            <p:cNvSpPr/>
            <p:nvPr/>
          </p:nvSpPr>
          <p:spPr>
            <a:xfrm>
              <a:off x="9493666" y="7227813"/>
              <a:ext cx="725170" cy="725170"/>
            </a:xfrm>
            <a:custGeom>
              <a:avLst/>
              <a:gdLst/>
              <a:ahLst/>
              <a:cxnLst/>
              <a:rect l="l" t="t" r="r" b="b"/>
              <a:pathLst>
                <a:path w="725170" h="725170">
                  <a:moveTo>
                    <a:pt x="362562" y="725125"/>
                  </a:moveTo>
                  <a:lnTo>
                    <a:pt x="318178" y="722398"/>
                  </a:lnTo>
                  <a:lnTo>
                    <a:pt x="274467" y="714260"/>
                  </a:lnTo>
                  <a:lnTo>
                    <a:pt x="232080" y="700831"/>
                  </a:lnTo>
                  <a:lnTo>
                    <a:pt x="191652" y="682313"/>
                  </a:lnTo>
                  <a:lnTo>
                    <a:pt x="153793" y="658986"/>
                  </a:lnTo>
                  <a:lnTo>
                    <a:pt x="119080" y="631203"/>
                  </a:lnTo>
                  <a:lnTo>
                    <a:pt x="88028" y="599380"/>
                  </a:lnTo>
                  <a:lnTo>
                    <a:pt x="61102" y="563992"/>
                  </a:lnTo>
                  <a:lnTo>
                    <a:pt x="38711" y="525572"/>
                  </a:lnTo>
                  <a:lnTo>
                    <a:pt x="21193" y="484706"/>
                  </a:lnTo>
                  <a:lnTo>
                    <a:pt x="8809" y="442003"/>
                  </a:lnTo>
                  <a:lnTo>
                    <a:pt x="1745" y="398099"/>
                  </a:lnTo>
                  <a:lnTo>
                    <a:pt x="0" y="362562"/>
                  </a:lnTo>
                  <a:lnTo>
                    <a:pt x="109" y="353662"/>
                  </a:lnTo>
                  <a:lnTo>
                    <a:pt x="3923" y="309363"/>
                  </a:lnTo>
                  <a:lnTo>
                    <a:pt x="13132" y="265865"/>
                  </a:lnTo>
                  <a:lnTo>
                    <a:pt x="27598" y="223815"/>
                  </a:lnTo>
                  <a:lnTo>
                    <a:pt x="47102" y="183853"/>
                  </a:lnTo>
                  <a:lnTo>
                    <a:pt x="71349" y="146584"/>
                  </a:lnTo>
                  <a:lnTo>
                    <a:pt x="99975" y="112562"/>
                  </a:lnTo>
                  <a:lnTo>
                    <a:pt x="132555" y="82297"/>
                  </a:lnTo>
                  <a:lnTo>
                    <a:pt x="168594" y="56248"/>
                  </a:lnTo>
                  <a:lnTo>
                    <a:pt x="207547" y="34809"/>
                  </a:lnTo>
                  <a:lnTo>
                    <a:pt x="248831" y="18299"/>
                  </a:lnTo>
                  <a:lnTo>
                    <a:pt x="291829" y="6966"/>
                  </a:lnTo>
                  <a:lnTo>
                    <a:pt x="335893" y="982"/>
                  </a:lnTo>
                  <a:lnTo>
                    <a:pt x="362562" y="0"/>
                  </a:lnTo>
                  <a:lnTo>
                    <a:pt x="371463" y="109"/>
                  </a:lnTo>
                  <a:lnTo>
                    <a:pt x="415761" y="3923"/>
                  </a:lnTo>
                  <a:lnTo>
                    <a:pt x="459260" y="13132"/>
                  </a:lnTo>
                  <a:lnTo>
                    <a:pt x="501309" y="27598"/>
                  </a:lnTo>
                  <a:lnTo>
                    <a:pt x="541271" y="47102"/>
                  </a:lnTo>
                  <a:lnTo>
                    <a:pt x="578540" y="71349"/>
                  </a:lnTo>
                  <a:lnTo>
                    <a:pt x="612562" y="99975"/>
                  </a:lnTo>
                  <a:lnTo>
                    <a:pt x="642827" y="132555"/>
                  </a:lnTo>
                  <a:lnTo>
                    <a:pt x="668876" y="168594"/>
                  </a:lnTo>
                  <a:lnTo>
                    <a:pt x="690315" y="207547"/>
                  </a:lnTo>
                  <a:lnTo>
                    <a:pt x="706825" y="248831"/>
                  </a:lnTo>
                  <a:lnTo>
                    <a:pt x="718158" y="291829"/>
                  </a:lnTo>
                  <a:lnTo>
                    <a:pt x="724143" y="335893"/>
                  </a:lnTo>
                  <a:lnTo>
                    <a:pt x="725125" y="362562"/>
                  </a:lnTo>
                  <a:lnTo>
                    <a:pt x="725016" y="371463"/>
                  </a:lnTo>
                  <a:lnTo>
                    <a:pt x="721201" y="415761"/>
                  </a:lnTo>
                  <a:lnTo>
                    <a:pt x="711992" y="459260"/>
                  </a:lnTo>
                  <a:lnTo>
                    <a:pt x="697527" y="501309"/>
                  </a:lnTo>
                  <a:lnTo>
                    <a:pt x="678022" y="541271"/>
                  </a:lnTo>
                  <a:lnTo>
                    <a:pt x="653775" y="578540"/>
                  </a:lnTo>
                  <a:lnTo>
                    <a:pt x="625149" y="612562"/>
                  </a:lnTo>
                  <a:lnTo>
                    <a:pt x="592569" y="642827"/>
                  </a:lnTo>
                  <a:lnTo>
                    <a:pt x="556531" y="668876"/>
                  </a:lnTo>
                  <a:lnTo>
                    <a:pt x="517577" y="690315"/>
                  </a:lnTo>
                  <a:lnTo>
                    <a:pt x="476294" y="706825"/>
                  </a:lnTo>
                  <a:lnTo>
                    <a:pt x="433295" y="718158"/>
                  </a:lnTo>
                  <a:lnTo>
                    <a:pt x="389231" y="724143"/>
                  </a:lnTo>
                  <a:lnTo>
                    <a:pt x="362562" y="725125"/>
                  </a:lnTo>
                  <a:close/>
                </a:path>
              </a:pathLst>
            </a:custGeom>
            <a:solidFill>
              <a:srgbClr val="0F0F0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4" name="object 14"/>
            <p:cNvSpPr/>
            <p:nvPr/>
          </p:nvSpPr>
          <p:spPr>
            <a:xfrm>
              <a:off x="9734982" y="7451902"/>
              <a:ext cx="247015" cy="276225"/>
            </a:xfrm>
            <a:custGeom>
              <a:avLst/>
              <a:gdLst/>
              <a:ahLst/>
              <a:cxnLst/>
              <a:rect l="l" t="t" r="r" b="b"/>
              <a:pathLst>
                <a:path w="247015" h="276225">
                  <a:moveTo>
                    <a:pt x="123461" y="80649"/>
                  </a:moveTo>
                  <a:lnTo>
                    <a:pt x="107452" y="77477"/>
                  </a:lnTo>
                  <a:lnTo>
                    <a:pt x="94370" y="68829"/>
                  </a:lnTo>
                  <a:lnTo>
                    <a:pt x="85544" y="56010"/>
                  </a:lnTo>
                  <a:lnTo>
                    <a:pt x="82307" y="40324"/>
                  </a:lnTo>
                  <a:lnTo>
                    <a:pt x="85544" y="24639"/>
                  </a:lnTo>
                  <a:lnTo>
                    <a:pt x="94370" y="11820"/>
                  </a:lnTo>
                  <a:lnTo>
                    <a:pt x="107452" y="3172"/>
                  </a:lnTo>
                  <a:lnTo>
                    <a:pt x="123461" y="0"/>
                  </a:lnTo>
                  <a:lnTo>
                    <a:pt x="139469" y="3172"/>
                  </a:lnTo>
                  <a:lnTo>
                    <a:pt x="152551" y="11820"/>
                  </a:lnTo>
                  <a:lnTo>
                    <a:pt x="161377" y="24639"/>
                  </a:lnTo>
                  <a:lnTo>
                    <a:pt x="164614" y="40324"/>
                  </a:lnTo>
                  <a:lnTo>
                    <a:pt x="161377" y="56010"/>
                  </a:lnTo>
                  <a:lnTo>
                    <a:pt x="152551" y="68829"/>
                  </a:lnTo>
                  <a:lnTo>
                    <a:pt x="139469" y="77477"/>
                  </a:lnTo>
                  <a:lnTo>
                    <a:pt x="123461" y="80649"/>
                  </a:lnTo>
                  <a:close/>
                </a:path>
                <a:path w="247015" h="276225">
                  <a:moveTo>
                    <a:pt x="123461" y="276158"/>
                  </a:moveTo>
                  <a:lnTo>
                    <a:pt x="97196" y="256265"/>
                  </a:lnTo>
                  <a:lnTo>
                    <a:pt x="67466" y="241268"/>
                  </a:lnTo>
                  <a:lnTo>
                    <a:pt x="34868" y="231803"/>
                  </a:lnTo>
                  <a:lnTo>
                    <a:pt x="0" y="228507"/>
                  </a:lnTo>
                  <a:lnTo>
                    <a:pt x="0" y="80649"/>
                  </a:lnTo>
                  <a:lnTo>
                    <a:pt x="34868" y="83946"/>
                  </a:lnTo>
                  <a:lnTo>
                    <a:pt x="67466" y="93410"/>
                  </a:lnTo>
                  <a:lnTo>
                    <a:pt x="97196" y="108407"/>
                  </a:lnTo>
                  <a:lnTo>
                    <a:pt x="123461" y="128300"/>
                  </a:lnTo>
                  <a:lnTo>
                    <a:pt x="246922" y="128300"/>
                  </a:lnTo>
                  <a:lnTo>
                    <a:pt x="246922" y="228507"/>
                  </a:lnTo>
                  <a:lnTo>
                    <a:pt x="212053" y="231803"/>
                  </a:lnTo>
                  <a:lnTo>
                    <a:pt x="179455" y="241268"/>
                  </a:lnTo>
                  <a:lnTo>
                    <a:pt x="149725" y="256265"/>
                  </a:lnTo>
                  <a:lnTo>
                    <a:pt x="123461" y="276158"/>
                  </a:lnTo>
                  <a:close/>
                </a:path>
                <a:path w="247015" h="276225">
                  <a:moveTo>
                    <a:pt x="246922" y="128300"/>
                  </a:moveTo>
                  <a:lnTo>
                    <a:pt x="123461" y="128300"/>
                  </a:lnTo>
                  <a:lnTo>
                    <a:pt x="149725" y="108407"/>
                  </a:lnTo>
                  <a:lnTo>
                    <a:pt x="179455" y="93410"/>
                  </a:lnTo>
                  <a:lnTo>
                    <a:pt x="212053" y="83946"/>
                  </a:lnTo>
                  <a:lnTo>
                    <a:pt x="246922" y="80649"/>
                  </a:lnTo>
                  <a:lnTo>
                    <a:pt x="246922" y="128300"/>
                  </a:lnTo>
                  <a:close/>
                </a:path>
              </a:pathLst>
            </a:custGeom>
            <a:solidFill>
              <a:srgbClr val="2E2D2D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grpSp>
        <p:nvGrpSpPr>
          <p:cNvPr id="15" name="object 15"/>
          <p:cNvGrpSpPr/>
          <p:nvPr/>
        </p:nvGrpSpPr>
        <p:grpSpPr>
          <a:xfrm>
            <a:off x="9493666" y="2334066"/>
            <a:ext cx="725170" cy="725170"/>
            <a:chOff x="9493666" y="2334066"/>
            <a:chExt cx="725170" cy="725170"/>
          </a:xfrm>
        </p:grpSpPr>
        <p:sp>
          <p:nvSpPr>
            <p:cNvPr id="16" name="object 16"/>
            <p:cNvSpPr/>
            <p:nvPr/>
          </p:nvSpPr>
          <p:spPr>
            <a:xfrm>
              <a:off x="9493666" y="2334066"/>
              <a:ext cx="725170" cy="725170"/>
            </a:xfrm>
            <a:custGeom>
              <a:avLst/>
              <a:gdLst/>
              <a:ahLst/>
              <a:cxnLst/>
              <a:rect l="l" t="t" r="r" b="b"/>
              <a:pathLst>
                <a:path w="725170" h="725169">
                  <a:moveTo>
                    <a:pt x="362562" y="725125"/>
                  </a:moveTo>
                  <a:lnTo>
                    <a:pt x="318178" y="722398"/>
                  </a:lnTo>
                  <a:lnTo>
                    <a:pt x="274467" y="714260"/>
                  </a:lnTo>
                  <a:lnTo>
                    <a:pt x="232080" y="700831"/>
                  </a:lnTo>
                  <a:lnTo>
                    <a:pt x="191652" y="682313"/>
                  </a:lnTo>
                  <a:lnTo>
                    <a:pt x="153793" y="658986"/>
                  </a:lnTo>
                  <a:lnTo>
                    <a:pt x="119080" y="631203"/>
                  </a:lnTo>
                  <a:lnTo>
                    <a:pt x="88028" y="599380"/>
                  </a:lnTo>
                  <a:lnTo>
                    <a:pt x="61102" y="563992"/>
                  </a:lnTo>
                  <a:lnTo>
                    <a:pt x="38711" y="525572"/>
                  </a:lnTo>
                  <a:lnTo>
                    <a:pt x="21193" y="484706"/>
                  </a:lnTo>
                  <a:lnTo>
                    <a:pt x="8809" y="442003"/>
                  </a:lnTo>
                  <a:lnTo>
                    <a:pt x="1745" y="398099"/>
                  </a:lnTo>
                  <a:lnTo>
                    <a:pt x="0" y="362562"/>
                  </a:lnTo>
                  <a:lnTo>
                    <a:pt x="109" y="353662"/>
                  </a:lnTo>
                  <a:lnTo>
                    <a:pt x="3923" y="309363"/>
                  </a:lnTo>
                  <a:lnTo>
                    <a:pt x="13132" y="265865"/>
                  </a:lnTo>
                  <a:lnTo>
                    <a:pt x="27598" y="223815"/>
                  </a:lnTo>
                  <a:lnTo>
                    <a:pt x="47102" y="183853"/>
                  </a:lnTo>
                  <a:lnTo>
                    <a:pt x="71349" y="146584"/>
                  </a:lnTo>
                  <a:lnTo>
                    <a:pt x="99975" y="112562"/>
                  </a:lnTo>
                  <a:lnTo>
                    <a:pt x="132555" y="82297"/>
                  </a:lnTo>
                  <a:lnTo>
                    <a:pt x="168594" y="56248"/>
                  </a:lnTo>
                  <a:lnTo>
                    <a:pt x="207547" y="34809"/>
                  </a:lnTo>
                  <a:lnTo>
                    <a:pt x="248831" y="18299"/>
                  </a:lnTo>
                  <a:lnTo>
                    <a:pt x="291829" y="6966"/>
                  </a:lnTo>
                  <a:lnTo>
                    <a:pt x="335893" y="982"/>
                  </a:lnTo>
                  <a:lnTo>
                    <a:pt x="362562" y="0"/>
                  </a:lnTo>
                  <a:lnTo>
                    <a:pt x="371463" y="109"/>
                  </a:lnTo>
                  <a:lnTo>
                    <a:pt x="415761" y="3923"/>
                  </a:lnTo>
                  <a:lnTo>
                    <a:pt x="459260" y="13132"/>
                  </a:lnTo>
                  <a:lnTo>
                    <a:pt x="501309" y="27598"/>
                  </a:lnTo>
                  <a:lnTo>
                    <a:pt x="541271" y="47102"/>
                  </a:lnTo>
                  <a:lnTo>
                    <a:pt x="578540" y="71349"/>
                  </a:lnTo>
                  <a:lnTo>
                    <a:pt x="612562" y="99975"/>
                  </a:lnTo>
                  <a:lnTo>
                    <a:pt x="642827" y="132555"/>
                  </a:lnTo>
                  <a:lnTo>
                    <a:pt x="668876" y="168594"/>
                  </a:lnTo>
                  <a:lnTo>
                    <a:pt x="690315" y="207547"/>
                  </a:lnTo>
                  <a:lnTo>
                    <a:pt x="706825" y="248831"/>
                  </a:lnTo>
                  <a:lnTo>
                    <a:pt x="718158" y="291829"/>
                  </a:lnTo>
                  <a:lnTo>
                    <a:pt x="724143" y="335893"/>
                  </a:lnTo>
                  <a:lnTo>
                    <a:pt x="725125" y="362562"/>
                  </a:lnTo>
                  <a:lnTo>
                    <a:pt x="725016" y="371463"/>
                  </a:lnTo>
                  <a:lnTo>
                    <a:pt x="721201" y="415761"/>
                  </a:lnTo>
                  <a:lnTo>
                    <a:pt x="711992" y="459260"/>
                  </a:lnTo>
                  <a:lnTo>
                    <a:pt x="697527" y="501309"/>
                  </a:lnTo>
                  <a:lnTo>
                    <a:pt x="678022" y="541271"/>
                  </a:lnTo>
                  <a:lnTo>
                    <a:pt x="653775" y="578540"/>
                  </a:lnTo>
                  <a:lnTo>
                    <a:pt x="625149" y="612562"/>
                  </a:lnTo>
                  <a:lnTo>
                    <a:pt x="592569" y="642827"/>
                  </a:lnTo>
                  <a:lnTo>
                    <a:pt x="556531" y="668876"/>
                  </a:lnTo>
                  <a:lnTo>
                    <a:pt x="517577" y="690315"/>
                  </a:lnTo>
                  <a:lnTo>
                    <a:pt x="476294" y="706825"/>
                  </a:lnTo>
                  <a:lnTo>
                    <a:pt x="433295" y="718158"/>
                  </a:lnTo>
                  <a:lnTo>
                    <a:pt x="389231" y="724143"/>
                  </a:lnTo>
                  <a:lnTo>
                    <a:pt x="362562" y="725125"/>
                  </a:lnTo>
                  <a:close/>
                </a:path>
              </a:pathLst>
            </a:custGeom>
            <a:solidFill>
              <a:srgbClr val="0F0F0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7" name="object 17"/>
            <p:cNvSpPr/>
            <p:nvPr/>
          </p:nvSpPr>
          <p:spPr>
            <a:xfrm>
              <a:off x="9746877" y="2558154"/>
              <a:ext cx="219075" cy="276225"/>
            </a:xfrm>
            <a:custGeom>
              <a:avLst/>
              <a:gdLst/>
              <a:ahLst/>
              <a:cxnLst/>
              <a:rect l="l" t="t" r="r" b="b"/>
              <a:pathLst>
                <a:path w="219075" h="276225">
                  <a:moveTo>
                    <a:pt x="208412" y="276225"/>
                  </a:moveTo>
                  <a:lnTo>
                    <a:pt x="109345" y="232610"/>
                  </a:lnTo>
                  <a:lnTo>
                    <a:pt x="10278" y="276225"/>
                  </a:lnTo>
                  <a:lnTo>
                    <a:pt x="0" y="265975"/>
                  </a:lnTo>
                  <a:lnTo>
                    <a:pt x="109345" y="0"/>
                  </a:lnTo>
                  <a:lnTo>
                    <a:pt x="218690" y="265975"/>
                  </a:lnTo>
                  <a:lnTo>
                    <a:pt x="208412" y="276225"/>
                  </a:lnTo>
                  <a:close/>
                </a:path>
              </a:pathLst>
            </a:custGeom>
            <a:solidFill>
              <a:srgbClr val="2E2D2D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xfrm>
            <a:off x="10950864" y="2505205"/>
            <a:ext cx="553466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200" dirty="0" smtClean="0">
                <a:latin typeface="Verdana"/>
                <a:cs typeface="Verdana"/>
              </a:rPr>
              <a:t>Pre-Decided Locations</a:t>
            </a:r>
            <a:endParaRPr sz="2200" dirty="0">
              <a:latin typeface="Verdana"/>
              <a:cs typeface="Verdan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0950864" y="3728639"/>
            <a:ext cx="195135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200" spc="-170" dirty="0" smtClean="0">
                <a:solidFill>
                  <a:srgbClr val="FEFFFD"/>
                </a:solidFill>
                <a:latin typeface="Verdana"/>
                <a:cs typeface="Verdana"/>
              </a:rPr>
              <a:t>Initial Review</a:t>
            </a:r>
            <a:endParaRPr sz="2200" dirty="0">
              <a:latin typeface="Verdana"/>
              <a:cs typeface="Verdan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0950864" y="4952076"/>
            <a:ext cx="2688936" cy="35137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200" dirty="0" smtClean="0">
                <a:solidFill>
                  <a:schemeClr val="bg1"/>
                </a:solidFill>
                <a:latin typeface="Verdana"/>
                <a:cs typeface="Verdana"/>
              </a:rPr>
              <a:t>Language Barrier</a:t>
            </a:r>
            <a:endParaRPr sz="2200" dirty="0">
              <a:solidFill>
                <a:schemeClr val="bg1"/>
              </a:solidFill>
              <a:latin typeface="Verdana"/>
              <a:cs typeface="Verdan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0950864" y="6156092"/>
            <a:ext cx="283908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200" spc="-135" dirty="0" smtClean="0">
                <a:solidFill>
                  <a:srgbClr val="FEFFFD"/>
                </a:solidFill>
                <a:latin typeface="Verdana"/>
                <a:cs typeface="Verdana"/>
              </a:rPr>
              <a:t>Appointed Bookings</a:t>
            </a:r>
            <a:endParaRPr sz="2200" dirty="0">
              <a:latin typeface="Verdana"/>
              <a:cs typeface="Verdana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0950864" y="7398949"/>
            <a:ext cx="149034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endParaRPr sz="2200" dirty="0">
              <a:latin typeface="Verdana"/>
              <a:cs typeface="Verdana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266639" y="3540831"/>
            <a:ext cx="6781800" cy="25731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7500"/>
              </a:lnSpc>
              <a:spcBef>
                <a:spcPts val="100"/>
              </a:spcBef>
            </a:pPr>
            <a:r>
              <a:rPr lang="en-US" sz="8000" dirty="0" smtClean="0">
                <a:solidFill>
                  <a:schemeClr val="bg1"/>
                </a:solidFill>
                <a:latin typeface="Roboto"/>
                <a:cs typeface="Roboto"/>
              </a:rPr>
              <a:t>Projects Scope </a:t>
            </a:r>
            <a:endParaRPr sz="8000" dirty="0">
              <a:solidFill>
                <a:schemeClr val="bg1"/>
              </a:solidFill>
              <a:latin typeface="Roboto"/>
              <a:cs typeface="Roboto"/>
            </a:endParaRP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0F0F0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1016000" y="3246404"/>
            <a:ext cx="6477634" cy="3219728"/>
          </a:xfrm>
          <a:prstGeom prst="rect">
            <a:avLst/>
          </a:prstGeom>
        </p:spPr>
        <p:txBody>
          <a:bodyPr vert="horz" wrap="square" lIns="0" tIns="50165" rIns="0" bIns="0" rtlCol="0">
            <a:spAutoFit/>
          </a:bodyPr>
          <a:lstStyle/>
          <a:p>
            <a:pPr marL="12700" marR="207010">
              <a:lnSpc>
                <a:spcPts val="8630"/>
              </a:lnSpc>
              <a:spcBef>
                <a:spcPts val="395"/>
              </a:spcBef>
              <a:tabLst>
                <a:tab pos="3673475" algn="l"/>
              </a:tabLst>
            </a:pPr>
            <a:r>
              <a:rPr lang="en-US" sz="7200" spc="-35" dirty="0" smtClean="0">
                <a:solidFill>
                  <a:srgbClr val="FEFFFD"/>
                </a:solidFill>
                <a:latin typeface="Roboto"/>
                <a:cs typeface="Roboto"/>
              </a:rPr>
              <a:t>Existing Systems Study</a:t>
            </a:r>
          </a:p>
          <a:p>
            <a:pPr marL="12700" marR="5080">
              <a:lnSpc>
                <a:spcPct val="116700"/>
              </a:lnSpc>
              <a:spcBef>
                <a:spcPts val="3269"/>
              </a:spcBef>
            </a:pPr>
            <a:r>
              <a:rPr lang="en-US" sz="3000" spc="-235" dirty="0" smtClean="0">
                <a:solidFill>
                  <a:srgbClr val="FEFFFD"/>
                </a:solidFill>
                <a:latin typeface="Verdana"/>
                <a:cs typeface="Verdana"/>
              </a:rPr>
              <a:t>Similar Online RS based services</a:t>
            </a:r>
            <a:endParaRPr sz="3000" dirty="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131300" y="1745342"/>
            <a:ext cx="7717790" cy="177638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600" dirty="0" smtClean="0">
                <a:solidFill>
                  <a:schemeClr val="bg1"/>
                </a:solidFill>
                <a:latin typeface="Roboto"/>
                <a:cs typeface="Roboto"/>
              </a:rPr>
              <a:t>YELP</a:t>
            </a:r>
            <a:endParaRPr sz="2600" dirty="0">
              <a:solidFill>
                <a:schemeClr val="bg1"/>
              </a:solidFill>
              <a:latin typeface="Roboto"/>
              <a:cs typeface="Roboto"/>
            </a:endParaRPr>
          </a:p>
          <a:p>
            <a:pPr marL="12700" marR="5080">
              <a:lnSpc>
                <a:spcPct val="130700"/>
              </a:lnSpc>
              <a:spcBef>
                <a:spcPts val="1205"/>
              </a:spcBef>
            </a:pPr>
            <a:r>
              <a:rPr lang="en-US" sz="2000" b="1" dirty="0">
                <a:solidFill>
                  <a:schemeClr val="bg1"/>
                </a:solidFill>
              </a:rPr>
              <a:t>Yelp</a:t>
            </a:r>
            <a:r>
              <a:rPr lang="en-US" sz="2000" dirty="0">
                <a:solidFill>
                  <a:schemeClr val="bg1"/>
                </a:solidFill>
              </a:rPr>
              <a:t> is a social networking site that lets users post reviews and rate businesses. When you go to a new restaurant and have a good experience, it's likely that you won't keep the place a secret.</a:t>
            </a:r>
            <a:endParaRPr sz="2000" dirty="0">
              <a:solidFill>
                <a:schemeClr val="bg1"/>
              </a:solidFill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131300" y="4065576"/>
            <a:ext cx="7616825" cy="2321276"/>
          </a:xfrm>
          <a:prstGeom prst="rect">
            <a:avLst/>
          </a:prstGeom>
        </p:spPr>
        <p:txBody>
          <a:bodyPr vert="horz" wrap="square" lIns="0" tIns="2292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05"/>
              </a:spcBef>
            </a:pPr>
            <a:r>
              <a:rPr lang="en-US" sz="2600" spc="-20" dirty="0" smtClean="0">
                <a:solidFill>
                  <a:srgbClr val="FEFFFD"/>
                </a:solidFill>
                <a:latin typeface="Roboto"/>
                <a:cs typeface="Roboto"/>
              </a:rPr>
              <a:t>TripAdvisor</a:t>
            </a:r>
            <a:endParaRPr sz="2600" dirty="0">
              <a:latin typeface="Roboto"/>
              <a:cs typeface="Roboto"/>
            </a:endParaRPr>
          </a:p>
          <a:p>
            <a:pPr marL="12700" marR="5080">
              <a:lnSpc>
                <a:spcPct val="130700"/>
              </a:lnSpc>
              <a:spcBef>
                <a:spcPts val="635"/>
              </a:spcBef>
            </a:pPr>
            <a:r>
              <a:rPr lang="en-US" sz="2000" dirty="0" smtClean="0">
                <a:solidFill>
                  <a:schemeClr val="bg1"/>
                </a:solidFill>
              </a:rPr>
              <a:t>TripAdvisor, </a:t>
            </a:r>
            <a:r>
              <a:rPr lang="en-US" sz="2000" dirty="0">
                <a:solidFill>
                  <a:schemeClr val="bg1"/>
                </a:solidFill>
              </a:rPr>
              <a:t>Inc. is an American online travel company that operates a website and mobile app with user-generated content and a comparison shopping website. It also offers online hotel reservations and bookings for transportation, lodging, travel experiences, and restaurants</a:t>
            </a:r>
            <a:endParaRPr sz="2000" dirty="0">
              <a:solidFill>
                <a:schemeClr val="bg1"/>
              </a:solidFill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131300" y="6583877"/>
            <a:ext cx="7519034" cy="1918089"/>
          </a:xfrm>
          <a:prstGeom prst="rect">
            <a:avLst/>
          </a:prstGeom>
        </p:spPr>
        <p:txBody>
          <a:bodyPr vert="horz" wrap="square" lIns="0" tIns="2292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05"/>
              </a:spcBef>
            </a:pPr>
            <a:r>
              <a:rPr lang="en-US" sz="2600" spc="-20" dirty="0" smtClean="0">
                <a:solidFill>
                  <a:srgbClr val="FEFFFD"/>
                </a:solidFill>
                <a:latin typeface="Roboto"/>
                <a:cs typeface="Roboto"/>
              </a:rPr>
              <a:t>Urban Spoon</a:t>
            </a:r>
            <a:endParaRPr sz="2600" dirty="0">
              <a:latin typeface="Roboto"/>
              <a:cs typeface="Roboto"/>
            </a:endParaRPr>
          </a:p>
          <a:p>
            <a:pPr marL="12700" marR="5080">
              <a:lnSpc>
                <a:spcPct val="130700"/>
              </a:lnSpc>
              <a:spcBef>
                <a:spcPts val="635"/>
              </a:spcBef>
            </a:pPr>
            <a:r>
              <a:rPr lang="en-US" sz="2000" dirty="0" smtClean="0">
                <a:solidFill>
                  <a:schemeClr val="bg1"/>
                </a:solidFill>
              </a:rPr>
              <a:t>Urban spoon </a:t>
            </a:r>
            <a:r>
              <a:rPr lang="en-US" sz="2000" dirty="0">
                <a:solidFill>
                  <a:schemeClr val="bg1"/>
                </a:solidFill>
              </a:rPr>
              <a:t>was a restaurant information and recommendation service founded in 2006 by former Jobster employees that offered its services in North America and parts of English-speaking Australasia and Europe</a:t>
            </a:r>
            <a:r>
              <a:rPr lang="en-US" sz="2000" dirty="0" smtClean="0">
                <a:solidFill>
                  <a:schemeClr val="bg1"/>
                </a:solidFill>
              </a:rPr>
              <a:t>.</a:t>
            </a:r>
            <a:r>
              <a:rPr lang="en-US" sz="2000" dirty="0">
                <a:solidFill>
                  <a:schemeClr val="bg1"/>
                </a:solidFill>
              </a:rPr>
              <a:t> </a:t>
            </a:r>
            <a:endParaRPr sz="2000" dirty="0">
              <a:solidFill>
                <a:schemeClr val="bg1"/>
              </a:solidFill>
              <a:latin typeface="Verdana"/>
              <a:cs typeface="Verdan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9144000" y="3830451"/>
            <a:ext cx="8039100" cy="381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8"/>
          <p:cNvSpPr/>
          <p:nvPr/>
        </p:nvSpPr>
        <p:spPr>
          <a:xfrm>
            <a:off x="9144000" y="6491477"/>
            <a:ext cx="8039100" cy="381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171</TotalTime>
  <Words>401</Words>
  <Application>Microsoft Office PowerPoint</Application>
  <PresentationFormat>Custom</PresentationFormat>
  <Paragraphs>89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Arial</vt:lpstr>
      <vt:lpstr>Calibri</vt:lpstr>
      <vt:lpstr>Roboto</vt:lpstr>
      <vt:lpstr>RobotoRegular</vt:lpstr>
      <vt:lpstr>Times New Roman</vt:lpstr>
      <vt:lpstr>Verdana</vt:lpstr>
      <vt:lpstr>Office Theme</vt:lpstr>
      <vt:lpstr>PowerPoint Presentation</vt:lpstr>
      <vt:lpstr>CS-28</vt:lpstr>
      <vt:lpstr>CS-28</vt:lpstr>
      <vt:lpstr>Problem Statements</vt:lpstr>
      <vt:lpstr>Importance of Online Reviews in Digital World</vt:lpstr>
      <vt:lpstr>System Objective</vt:lpstr>
      <vt:lpstr>PowerPoint Presentation</vt:lpstr>
      <vt:lpstr>Pre-Decided Locations</vt:lpstr>
      <vt:lpstr>PowerPoint Presentation</vt:lpstr>
      <vt:lpstr>Our System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Haseeb Yaseen</cp:lastModifiedBy>
  <cp:revision>33</cp:revision>
  <dcterms:created xsi:type="dcterms:W3CDTF">2021-06-10T10:31:37Z</dcterms:created>
  <dcterms:modified xsi:type="dcterms:W3CDTF">2021-06-11T03:56:48Z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LastSaved">
    <vt:filetime>2021-06-10T00:00:00Z</vt:filetime>
  </property>
</Properties>
</file>